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  <p:sldMasterId id="2147483687" r:id="rId5"/>
  </p:sldMasterIdLst>
  <p:notesMasterIdLst>
    <p:notesMasterId r:id="rId43"/>
  </p:notesMasterIdLst>
  <p:sldIdLst>
    <p:sldId id="398" r:id="rId6"/>
    <p:sldId id="401" r:id="rId7"/>
    <p:sldId id="402" r:id="rId8"/>
    <p:sldId id="403" r:id="rId9"/>
    <p:sldId id="405" r:id="rId10"/>
    <p:sldId id="406" r:id="rId11"/>
    <p:sldId id="407" r:id="rId12"/>
    <p:sldId id="408" r:id="rId13"/>
    <p:sldId id="410" r:id="rId14"/>
    <p:sldId id="409" r:id="rId15"/>
    <p:sldId id="411" r:id="rId16"/>
    <p:sldId id="392" r:id="rId17"/>
    <p:sldId id="301" r:id="rId18"/>
    <p:sldId id="366" r:id="rId19"/>
    <p:sldId id="353" r:id="rId20"/>
    <p:sldId id="396" r:id="rId21"/>
    <p:sldId id="395" r:id="rId22"/>
    <p:sldId id="379" r:id="rId23"/>
    <p:sldId id="380" r:id="rId24"/>
    <p:sldId id="381" r:id="rId25"/>
    <p:sldId id="383" r:id="rId26"/>
    <p:sldId id="378" r:id="rId27"/>
    <p:sldId id="370" r:id="rId28"/>
    <p:sldId id="384" r:id="rId29"/>
    <p:sldId id="385" r:id="rId30"/>
    <p:sldId id="386" r:id="rId31"/>
    <p:sldId id="387" r:id="rId32"/>
    <p:sldId id="394" r:id="rId33"/>
    <p:sldId id="397" r:id="rId34"/>
    <p:sldId id="393" r:id="rId35"/>
    <p:sldId id="388" r:id="rId36"/>
    <p:sldId id="369" r:id="rId37"/>
    <p:sldId id="368" r:id="rId38"/>
    <p:sldId id="371" r:id="rId39"/>
    <p:sldId id="372" r:id="rId40"/>
    <p:sldId id="377" r:id="rId41"/>
    <p:sldId id="367" r:id="rId42"/>
  </p:sldIdLst>
  <p:sldSz cx="9144000" cy="5143500" type="screen16x9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illiam Hill" initials="WH" lastIdx="1" clrIdx="0">
    <p:extLst>
      <p:ext uri="{19B8F6BF-5375-455C-9EA6-DF929625EA0E}">
        <p15:presenceInfo xmlns:p15="http://schemas.microsoft.com/office/powerpoint/2012/main" userId="S::bhill@vion.com::da8337a5-e093-475a-becb-39eafac7656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5222E"/>
    <a:srgbClr val="0093B3"/>
    <a:srgbClr val="006FC8"/>
    <a:srgbClr val="00ADF3"/>
    <a:srgbClr val="003974"/>
    <a:srgbClr val="3C393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552"/>
    <p:restoredTop sz="93735" autoAdjust="0"/>
  </p:normalViewPr>
  <p:slideViewPr>
    <p:cSldViewPr snapToGrid="0">
      <p:cViewPr varScale="1">
        <p:scale>
          <a:sx n="186" d="100"/>
          <a:sy n="186" d="100"/>
        </p:scale>
        <p:origin x="200" y="24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theme" Target="theme/theme1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viewProps" Target="viewProps.xml"/><Relationship Id="rId20" Type="http://schemas.openxmlformats.org/officeDocument/2006/relationships/slide" Target="slides/slide15.xml"/><Relationship Id="rId41" Type="http://schemas.openxmlformats.org/officeDocument/2006/relationships/slide" Target="slides/slide3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501F4D-DA0F-4CAB-94E2-82757E17107B}" type="datetimeFigureOut">
              <a:rPr lang="en-US" smtClean="0"/>
              <a:t>3/6/19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E034B5-68F3-4838-9589-82197D1B08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5931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1E8096-F329-7647-8BCC-856D6F856EB3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Hortonworks: Powering the Future of Data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</p:spTree>
    <p:extLst>
      <p:ext uri="{BB962C8B-B14F-4D97-AF65-F5344CB8AC3E}">
        <p14:creationId xmlns:p14="http://schemas.microsoft.com/office/powerpoint/2010/main" val="16842177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1E8096-F329-7647-8BCC-856D6F856EB3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Hortonworks: Powering the Future of Data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</p:spTree>
    <p:extLst>
      <p:ext uri="{BB962C8B-B14F-4D97-AF65-F5344CB8AC3E}">
        <p14:creationId xmlns:p14="http://schemas.microsoft.com/office/powerpoint/2010/main" val="17203345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1E8096-F329-7647-8BCC-856D6F856EB3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Hortonworks: Powering the Future of Data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</p:spTree>
    <p:extLst>
      <p:ext uri="{BB962C8B-B14F-4D97-AF65-F5344CB8AC3E}">
        <p14:creationId xmlns:p14="http://schemas.microsoft.com/office/powerpoint/2010/main" val="15826520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=LsK-xG1cLYA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E034B5-68F3-4838-9589-82197D1B080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2434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=LsK-xG1cLYA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E034B5-68F3-4838-9589-82197D1B080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6692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=LsK-xG1cLYA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E034B5-68F3-4838-9589-82197D1B080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716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1E8096-F329-7647-8BCC-856D6F856EB3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Hortonworks: Powering the Future of Data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</p:spTree>
    <p:extLst>
      <p:ext uri="{BB962C8B-B14F-4D97-AF65-F5344CB8AC3E}">
        <p14:creationId xmlns:p14="http://schemas.microsoft.com/office/powerpoint/2010/main" val="27915371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1E8096-F329-7647-8BCC-856D6F856EB3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Hortonworks: Powering the Future of Data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</p:spTree>
    <p:extLst>
      <p:ext uri="{BB962C8B-B14F-4D97-AF65-F5344CB8AC3E}">
        <p14:creationId xmlns:p14="http://schemas.microsoft.com/office/powerpoint/2010/main" val="18487652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1E8096-F329-7647-8BCC-856D6F856EB3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Hortonworks: Powering the Future of Data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</p:spTree>
    <p:extLst>
      <p:ext uri="{BB962C8B-B14F-4D97-AF65-F5344CB8AC3E}">
        <p14:creationId xmlns:p14="http://schemas.microsoft.com/office/powerpoint/2010/main" val="25693111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1E8096-F329-7647-8BCC-856D6F856EB3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Hortonworks: Powering the Future of Data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</p:spTree>
    <p:extLst>
      <p:ext uri="{BB962C8B-B14F-4D97-AF65-F5344CB8AC3E}">
        <p14:creationId xmlns:p14="http://schemas.microsoft.com/office/powerpoint/2010/main" val="301845210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1E8096-F329-7647-8BCC-856D6F856EB3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Hortonworks: Powering the Future of Data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</p:spTree>
    <p:extLst>
      <p:ext uri="{BB962C8B-B14F-4D97-AF65-F5344CB8AC3E}">
        <p14:creationId xmlns:p14="http://schemas.microsoft.com/office/powerpoint/2010/main" val="19828628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1E8096-F329-7647-8BCC-856D6F856EB3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Hortonworks: Powering the Future of Data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</p:spTree>
    <p:extLst>
      <p:ext uri="{BB962C8B-B14F-4D97-AF65-F5344CB8AC3E}">
        <p14:creationId xmlns:p14="http://schemas.microsoft.com/office/powerpoint/2010/main" val="47663609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1E8096-F329-7647-8BCC-856D6F856EB3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Hortonworks: Powering the Future of Data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</p:spTree>
    <p:extLst>
      <p:ext uri="{BB962C8B-B14F-4D97-AF65-F5344CB8AC3E}">
        <p14:creationId xmlns:p14="http://schemas.microsoft.com/office/powerpoint/2010/main" val="13574562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1E8096-F329-7647-8BCC-856D6F856EB3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Hortonworks: Powering the Future of Data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</p:spTree>
    <p:extLst>
      <p:ext uri="{BB962C8B-B14F-4D97-AF65-F5344CB8AC3E}">
        <p14:creationId xmlns:p14="http://schemas.microsoft.com/office/powerpoint/2010/main" val="34837742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1E8096-F329-7647-8BCC-856D6F856EB3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Hortonworks: Powering the Future of Data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</p:spTree>
    <p:extLst>
      <p:ext uri="{BB962C8B-B14F-4D97-AF65-F5344CB8AC3E}">
        <p14:creationId xmlns:p14="http://schemas.microsoft.com/office/powerpoint/2010/main" val="8610979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1E8096-F329-7647-8BCC-856D6F856EB3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Hortonworks: Powering the Future of Data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</p:spTree>
    <p:extLst>
      <p:ext uri="{BB962C8B-B14F-4D97-AF65-F5344CB8AC3E}">
        <p14:creationId xmlns:p14="http://schemas.microsoft.com/office/powerpoint/2010/main" val="41711509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1E8096-F329-7647-8BCC-856D6F856EB3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Hortonworks: Powering the Future of Data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</p:spTree>
    <p:extLst>
      <p:ext uri="{BB962C8B-B14F-4D97-AF65-F5344CB8AC3E}">
        <p14:creationId xmlns:p14="http://schemas.microsoft.com/office/powerpoint/2010/main" val="5257450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1E8096-F329-7647-8BCC-856D6F856EB3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Hortonworks: Powering the Future of Data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</p:spTree>
    <p:extLst>
      <p:ext uri="{BB962C8B-B14F-4D97-AF65-F5344CB8AC3E}">
        <p14:creationId xmlns:p14="http://schemas.microsoft.com/office/powerpoint/2010/main" val="19999808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1E8096-F329-7647-8BCC-856D6F856EB3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Hortonworks: Powering the Future of Data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</p:spTree>
    <p:extLst>
      <p:ext uri="{BB962C8B-B14F-4D97-AF65-F5344CB8AC3E}">
        <p14:creationId xmlns:p14="http://schemas.microsoft.com/office/powerpoint/2010/main" val="24416181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1E8096-F329-7647-8BCC-856D6F856EB3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Hortonworks: Powering the Future of Data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</p:spTree>
    <p:extLst>
      <p:ext uri="{BB962C8B-B14F-4D97-AF65-F5344CB8AC3E}">
        <p14:creationId xmlns:p14="http://schemas.microsoft.com/office/powerpoint/2010/main" val="12485982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jpe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jpe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jpe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jpe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jpe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jpe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jpe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jpe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jpeg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5631" y="841772"/>
            <a:ext cx="7775369" cy="1790700"/>
          </a:xfrm>
        </p:spPr>
        <p:txBody>
          <a:bodyPr anchor="b"/>
          <a:lstStyle>
            <a:lvl1pPr algn="l">
              <a:defRPr sz="4500" b="1" i="0">
                <a:solidFill>
                  <a:srgbClr val="75222E"/>
                </a:solidFill>
                <a:latin typeface="Avenir Black" charset="0"/>
                <a:ea typeface="Avenir Black" charset="0"/>
                <a:cs typeface="Avenir Black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5631" y="2784653"/>
            <a:ext cx="7775369" cy="1241822"/>
          </a:xfrm>
        </p:spPr>
        <p:txBody>
          <a:bodyPr>
            <a:normAutofit/>
          </a:bodyPr>
          <a:lstStyle>
            <a:lvl1pPr marL="0" indent="0" algn="l">
              <a:buNone/>
              <a:defRPr sz="2800"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225631" y="2691847"/>
            <a:ext cx="6822869" cy="0"/>
          </a:xfrm>
          <a:prstGeom prst="line">
            <a:avLst/>
          </a:prstGeom>
          <a:ln w="38100">
            <a:solidFill>
              <a:srgbClr val="3C39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47634" y="4687979"/>
            <a:ext cx="1105865" cy="23610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28600" y="113784"/>
            <a:ext cx="8724900" cy="675165"/>
          </a:xfrm>
        </p:spPr>
        <p:txBody>
          <a:bodyPr/>
          <a:lstStyle>
            <a:lvl1pPr>
              <a:defRPr b="1" i="0">
                <a:solidFill>
                  <a:srgbClr val="75222E"/>
                </a:solidFill>
                <a:latin typeface="Avenir Black" charset="0"/>
                <a:ea typeface="Avenir Black" charset="0"/>
                <a:cs typeface="Avenir Black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228600" y="822206"/>
            <a:ext cx="8724900" cy="0"/>
          </a:xfrm>
          <a:prstGeom prst="line">
            <a:avLst/>
          </a:prstGeom>
          <a:ln w="38100">
            <a:solidFill>
              <a:srgbClr val="3C39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47634" y="4687979"/>
            <a:ext cx="1105865" cy="23610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28600" y="113784"/>
            <a:ext cx="8724900" cy="675165"/>
          </a:xfrm>
        </p:spPr>
        <p:txBody>
          <a:bodyPr/>
          <a:lstStyle>
            <a:lvl1pPr>
              <a:defRPr b="1" i="0">
                <a:solidFill>
                  <a:srgbClr val="75222E"/>
                </a:solidFill>
                <a:latin typeface="Avenir Black" charset="0"/>
                <a:ea typeface="Avenir Black" charset="0"/>
                <a:cs typeface="Avenir Black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228600" y="822206"/>
            <a:ext cx="8724900" cy="0"/>
          </a:xfrm>
          <a:prstGeom prst="line">
            <a:avLst/>
          </a:prstGeom>
          <a:ln w="38100">
            <a:solidFill>
              <a:srgbClr val="3C39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47634" y="4687979"/>
            <a:ext cx="1105865" cy="23610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28600" y="113784"/>
            <a:ext cx="8724900" cy="675165"/>
          </a:xfrm>
        </p:spPr>
        <p:txBody>
          <a:bodyPr/>
          <a:lstStyle>
            <a:lvl1pPr>
              <a:defRPr b="1" i="0">
                <a:solidFill>
                  <a:srgbClr val="75222E"/>
                </a:solidFill>
                <a:latin typeface="Avenir Black" charset="0"/>
                <a:ea typeface="Avenir Black" charset="0"/>
                <a:cs typeface="Avenir Black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228600" y="822206"/>
            <a:ext cx="8724900" cy="0"/>
          </a:xfrm>
          <a:prstGeom prst="line">
            <a:avLst/>
          </a:prstGeom>
          <a:ln w="38100">
            <a:solidFill>
              <a:srgbClr val="3C39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47634" y="4687979"/>
            <a:ext cx="1105865" cy="236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936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/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- No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2911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525934" y="193130"/>
            <a:ext cx="8229601" cy="760095"/>
          </a:xfrm>
          <a:prstGeom prst="rect">
            <a:avLst/>
          </a:prstGeom>
          <a:noFill/>
          <a:effectLst/>
        </p:spPr>
        <p:txBody>
          <a:bodyPr wrap="square" lIns="0" tIns="0" rIns="0" bIns="0" anchor="ctr" anchorCtr="0">
            <a:noAutofit/>
          </a:bodyPr>
          <a:lstStyle>
            <a:lvl1pPr marL="0" indent="0" algn="l" defTabSz="340498">
              <a:lnSpc>
                <a:spcPct val="85000"/>
              </a:lnSpc>
              <a:spcAft>
                <a:spcPts val="0"/>
              </a:spcAft>
              <a:tabLst/>
              <a:defRPr sz="2250" b="1" baseline="0">
                <a:solidFill>
                  <a:schemeClr val="tx1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525934" y="1095375"/>
            <a:ext cx="8229601" cy="3405187"/>
          </a:xfrm>
          <a:prstGeom prst="rect">
            <a:avLst/>
          </a:prstGeom>
        </p:spPr>
        <p:txBody>
          <a:bodyPr lIns="0"/>
          <a:lstStyle>
            <a:lvl1pPr marL="257158" indent="-257158">
              <a:lnSpc>
                <a:spcPct val="90000"/>
              </a:lnSpc>
              <a:spcBef>
                <a:spcPts val="750"/>
              </a:spcBef>
              <a:buClr>
                <a:schemeClr val="accent1"/>
              </a:buClr>
              <a:buSzPct val="75000"/>
              <a:buFont typeface="Wingdings 2" pitchFamily="18" charset="2"/>
              <a:buChar char="Ã"/>
              <a:defRPr sz="1750"/>
            </a:lvl1pPr>
            <a:lvl2pPr>
              <a:lnSpc>
                <a:spcPct val="90000"/>
              </a:lnSpc>
              <a:spcBef>
                <a:spcPts val="375"/>
              </a:spcBef>
              <a:defRPr sz="1499"/>
            </a:lvl2pPr>
            <a:lvl3pPr>
              <a:defRPr sz="1750"/>
            </a:lvl3pPr>
            <a:lvl4pPr>
              <a:defRPr sz="1750"/>
            </a:lvl4pPr>
            <a:lvl5pPr>
              <a:defRPr sz="17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893875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and Heade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525934" y="193130"/>
            <a:ext cx="8229601" cy="760095"/>
          </a:xfrm>
          <a:prstGeom prst="rect">
            <a:avLst/>
          </a:prstGeom>
          <a:noFill/>
          <a:effectLst/>
        </p:spPr>
        <p:txBody>
          <a:bodyPr wrap="square" lIns="0" tIns="0" rIns="0" bIns="0" anchor="ctr" anchorCtr="0">
            <a:noAutofit/>
          </a:bodyPr>
          <a:lstStyle>
            <a:lvl1pPr marL="0" indent="0" algn="l" defTabSz="340498">
              <a:lnSpc>
                <a:spcPct val="85000"/>
              </a:lnSpc>
              <a:spcAft>
                <a:spcPts val="0"/>
              </a:spcAft>
              <a:tabLst/>
              <a:defRPr sz="2250" b="1" baseline="0">
                <a:solidFill>
                  <a:schemeClr val="tx1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525934" y="1440656"/>
            <a:ext cx="8229601" cy="3062641"/>
          </a:xfrm>
          <a:prstGeom prst="rect">
            <a:avLst/>
          </a:prstGeom>
        </p:spPr>
        <p:txBody>
          <a:bodyPr lIns="0"/>
          <a:lstStyle>
            <a:lvl1pPr marL="257158" indent="-257158">
              <a:lnSpc>
                <a:spcPct val="90000"/>
              </a:lnSpc>
              <a:spcBef>
                <a:spcPts val="750"/>
              </a:spcBef>
              <a:buClr>
                <a:schemeClr val="accent1"/>
              </a:buClr>
              <a:buSzPct val="75000"/>
              <a:buFont typeface="Wingdings 2" pitchFamily="18" charset="2"/>
              <a:buChar char="Ã"/>
              <a:defRPr sz="1750"/>
            </a:lvl1pPr>
            <a:lvl2pPr>
              <a:lnSpc>
                <a:spcPct val="90000"/>
              </a:lnSpc>
              <a:spcBef>
                <a:spcPts val="375"/>
              </a:spcBef>
              <a:defRPr sz="1499"/>
            </a:lvl2pPr>
            <a:lvl3pPr>
              <a:defRPr sz="1750"/>
            </a:lvl3pPr>
            <a:lvl4pPr>
              <a:defRPr sz="1750"/>
            </a:lvl4pPr>
            <a:lvl5pPr>
              <a:defRPr sz="17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525934" y="964406"/>
            <a:ext cx="8229601" cy="392906"/>
          </a:xfrm>
        </p:spPr>
        <p:txBody>
          <a:bodyPr tIns="0" bIns="0" anchor="b" anchorCtr="0"/>
          <a:lstStyle>
            <a:lvl1pPr marL="0" indent="0">
              <a:lnSpc>
                <a:spcPct val="85000"/>
              </a:lnSpc>
              <a:spcBef>
                <a:spcPts val="750"/>
              </a:spcBef>
              <a:buNone/>
              <a:defRPr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22208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525934" y="193130"/>
            <a:ext cx="8229601" cy="760095"/>
          </a:xfrm>
          <a:prstGeom prst="rect">
            <a:avLst/>
          </a:prstGeom>
          <a:noFill/>
          <a:effectLst/>
        </p:spPr>
        <p:txBody>
          <a:bodyPr wrap="square" lIns="0" tIns="0" rIns="0" bIns="0" anchor="ctr" anchorCtr="0">
            <a:noAutofit/>
          </a:bodyPr>
          <a:lstStyle>
            <a:lvl1pPr marL="0" indent="0" algn="l" defTabSz="340498">
              <a:lnSpc>
                <a:spcPct val="85000"/>
              </a:lnSpc>
              <a:spcAft>
                <a:spcPts val="0"/>
              </a:spcAft>
              <a:tabLst/>
              <a:defRPr sz="2250" b="1" baseline="0">
                <a:solidFill>
                  <a:schemeClr val="tx1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3362959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525934" y="192144"/>
            <a:ext cx="8229601" cy="760095"/>
          </a:xfrm>
          <a:prstGeom prst="rect">
            <a:avLst/>
          </a:prstGeom>
          <a:noFill/>
          <a:effectLst/>
        </p:spPr>
        <p:txBody>
          <a:bodyPr wrap="square" lIns="0" tIns="0" rIns="0" bIns="0" anchor="ctr" anchorCtr="0">
            <a:noAutofit/>
          </a:bodyPr>
          <a:lstStyle>
            <a:lvl1pPr marL="0" indent="0" algn="l" defTabSz="340498">
              <a:lnSpc>
                <a:spcPct val="85000"/>
              </a:lnSpc>
              <a:spcAft>
                <a:spcPts val="0"/>
              </a:spcAft>
              <a:tabLst/>
              <a:defRPr sz="2250" b="1" baseline="0">
                <a:solidFill>
                  <a:schemeClr val="tx1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525933" y="1440656"/>
            <a:ext cx="4000500" cy="3059008"/>
          </a:xfrm>
          <a:prstGeom prst="rect">
            <a:avLst/>
          </a:prstGeom>
        </p:spPr>
        <p:txBody>
          <a:bodyPr lIns="0"/>
          <a:lstStyle>
            <a:lvl1pPr marL="257158" indent="-257158">
              <a:lnSpc>
                <a:spcPct val="90000"/>
              </a:lnSpc>
              <a:spcBef>
                <a:spcPts val="750"/>
              </a:spcBef>
              <a:buClr>
                <a:schemeClr val="accent1"/>
              </a:buClr>
              <a:buSzPct val="75000"/>
              <a:buFont typeface="Wingdings 2" pitchFamily="18" charset="2"/>
              <a:buChar char="Ã"/>
              <a:defRPr sz="1750"/>
            </a:lvl1pPr>
            <a:lvl2pPr>
              <a:lnSpc>
                <a:spcPct val="90000"/>
              </a:lnSpc>
              <a:spcBef>
                <a:spcPts val="375"/>
              </a:spcBef>
              <a:defRPr sz="1499"/>
            </a:lvl2pPr>
            <a:lvl3pPr>
              <a:defRPr sz="1750"/>
            </a:lvl3pPr>
            <a:lvl4pPr>
              <a:defRPr sz="1750"/>
            </a:lvl4pPr>
            <a:lvl5pPr>
              <a:defRPr sz="17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4755033" y="1440656"/>
            <a:ext cx="4000500" cy="3062815"/>
          </a:xfrm>
          <a:prstGeom prst="rect">
            <a:avLst/>
          </a:prstGeom>
        </p:spPr>
        <p:txBody>
          <a:bodyPr lIns="0"/>
          <a:lstStyle>
            <a:lvl1pPr marL="257158" indent="-257158">
              <a:lnSpc>
                <a:spcPct val="90000"/>
              </a:lnSpc>
              <a:spcBef>
                <a:spcPts val="750"/>
              </a:spcBef>
              <a:buClr>
                <a:schemeClr val="accent1"/>
              </a:buClr>
              <a:buSzPct val="75000"/>
              <a:buFont typeface="Wingdings 2" pitchFamily="18" charset="2"/>
              <a:buChar char="Ã"/>
              <a:defRPr sz="1750"/>
            </a:lvl1pPr>
            <a:lvl2pPr>
              <a:lnSpc>
                <a:spcPct val="90000"/>
              </a:lnSpc>
              <a:spcBef>
                <a:spcPts val="375"/>
              </a:spcBef>
              <a:defRPr sz="1499"/>
            </a:lvl2pPr>
            <a:lvl3pPr>
              <a:defRPr sz="1750"/>
            </a:lvl3pPr>
            <a:lvl4pPr>
              <a:defRPr sz="1750"/>
            </a:lvl4pPr>
            <a:lvl5pPr>
              <a:defRPr sz="17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>
          <a:xfrm>
            <a:off x="525933" y="964406"/>
            <a:ext cx="4000500" cy="392906"/>
          </a:xfrm>
        </p:spPr>
        <p:txBody>
          <a:bodyPr tIns="0" bIns="0" anchor="b" anchorCtr="0"/>
          <a:lstStyle>
            <a:lvl1pPr marL="0" indent="0">
              <a:lnSpc>
                <a:spcPct val="85000"/>
              </a:lnSpc>
              <a:spcBef>
                <a:spcPts val="750"/>
              </a:spcBef>
              <a:buNone/>
              <a:defRPr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>
          <a:xfrm>
            <a:off x="4755033" y="962978"/>
            <a:ext cx="4000500" cy="394335"/>
          </a:xfrm>
        </p:spPr>
        <p:txBody>
          <a:bodyPr tIns="0" bIns="0" anchor="b" anchorCtr="0"/>
          <a:lstStyle>
            <a:lvl1pPr marL="0" indent="0">
              <a:lnSpc>
                <a:spcPct val="85000"/>
              </a:lnSpc>
              <a:buNone/>
              <a:defRPr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64973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2320290" y="319825"/>
            <a:ext cx="6633209" cy="1290783"/>
          </a:xfrm>
        </p:spPr>
        <p:txBody>
          <a:bodyPr anchor="b">
            <a:normAutofit/>
          </a:bodyPr>
          <a:lstStyle>
            <a:lvl1pPr algn="l">
              <a:defRPr sz="4000" b="1" i="0">
                <a:solidFill>
                  <a:srgbClr val="75222E"/>
                </a:solidFill>
                <a:latin typeface="Avenir Black" charset="0"/>
                <a:ea typeface="Avenir Black" charset="0"/>
                <a:cs typeface="Avenir Black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2320290" y="1762790"/>
            <a:ext cx="6633209" cy="1241822"/>
          </a:xfrm>
        </p:spPr>
        <p:txBody>
          <a:bodyPr>
            <a:normAutofit/>
          </a:bodyPr>
          <a:lstStyle>
            <a:lvl1pPr marL="0" indent="0" algn="l">
              <a:buNone/>
              <a:defRPr sz="2800"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2320290" y="1669984"/>
            <a:ext cx="6633209" cy="0"/>
          </a:xfrm>
          <a:prstGeom prst="line">
            <a:avLst/>
          </a:prstGeom>
          <a:ln w="38100">
            <a:solidFill>
              <a:srgbClr val="3C39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47634" y="4687979"/>
            <a:ext cx="1105865" cy="236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20277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0233" y="-7855"/>
            <a:ext cx="9162284" cy="5149013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525934" y="388134"/>
            <a:ext cx="1927575" cy="760095"/>
          </a:xfrm>
          <a:prstGeom prst="rect">
            <a:avLst/>
          </a:prstGeom>
          <a:noFill/>
          <a:effectLst>
            <a:outerShdw blurRad="127000" algn="ctr" rotWithShape="0">
              <a:srgbClr val="000000"/>
            </a:outerShdw>
          </a:effectLst>
        </p:spPr>
        <p:txBody>
          <a:bodyPr wrap="square" lIns="0" tIns="0" rIns="0" bIns="0" anchor="t" anchorCtr="0">
            <a:noAutofit/>
          </a:bodyPr>
          <a:lstStyle>
            <a:lvl1pPr marL="0" indent="0" algn="l" defTabSz="340498">
              <a:lnSpc>
                <a:spcPct val="85000"/>
              </a:lnSpc>
              <a:spcAft>
                <a:spcPts val="0"/>
              </a:spcAft>
              <a:tabLst/>
              <a:defRPr sz="3749" b="1" baseline="0">
                <a:solidFill>
                  <a:schemeClr val="tx2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Agenda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74258" y="4384342"/>
            <a:ext cx="1371600" cy="582930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 bwMode="gray">
          <a:xfrm>
            <a:off x="2996648" y="1012616"/>
            <a:ext cx="5398489" cy="2347410"/>
          </a:xfrm>
          <a:prstGeom prst="rect">
            <a:avLst/>
          </a:prstGeom>
          <a:effectLst/>
        </p:spPr>
        <p:txBody>
          <a:bodyPr lIns="0" tIns="0" rIns="0" bIns="0"/>
          <a:lstStyle>
            <a:lvl1pPr marL="0" indent="0">
              <a:lnSpc>
                <a:spcPct val="90000"/>
              </a:lnSpc>
              <a:spcBef>
                <a:spcPts val="750"/>
              </a:spcBef>
              <a:spcAft>
                <a:spcPts val="750"/>
              </a:spcAft>
              <a:buClr>
                <a:schemeClr val="bg2"/>
              </a:buClr>
              <a:buSzPct val="75000"/>
              <a:buFont typeface="Wingdings 2" pitchFamily="18" charset="2"/>
              <a:buNone/>
              <a:defRPr sz="1999" b="0">
                <a:solidFill>
                  <a:schemeClr val="tx2"/>
                </a:solidFill>
              </a:defRPr>
            </a:lvl1pPr>
            <a:lvl2pPr>
              <a:lnSpc>
                <a:spcPct val="90000"/>
              </a:lnSpc>
              <a:spcBef>
                <a:spcPts val="375"/>
              </a:spcBef>
              <a:defRPr sz="1499">
                <a:solidFill>
                  <a:schemeClr val="tx2"/>
                </a:solidFill>
              </a:defRPr>
            </a:lvl2pPr>
            <a:lvl3pPr>
              <a:defRPr sz="1750"/>
            </a:lvl3pPr>
            <a:lvl4pPr>
              <a:defRPr sz="1750"/>
            </a:lvl4pPr>
            <a:lvl5pPr>
              <a:defRPr sz="1750"/>
            </a:lvl5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519878" y="4857355"/>
            <a:ext cx="721460" cy="1714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defTabSz="342878">
              <a:lnSpc>
                <a:spcPct val="90000"/>
              </a:lnSpc>
            </a:pPr>
            <a:fld id="{9484F7A5-6A8F-8446-A111-2677E1911D97}" type="slidenum">
              <a:rPr lang="en-US" sz="750" b="0" spc="-53" smtClean="0">
                <a:solidFill>
                  <a:schemeClr val="accent4">
                    <a:lumMod val="50000"/>
                  </a:schemeClr>
                </a:solidFill>
              </a:rPr>
              <a:pPr defTabSz="342878">
                <a:lnSpc>
                  <a:spcPct val="90000"/>
                </a:lnSpc>
              </a:pPr>
              <a:t>‹#›</a:t>
            </a:fld>
            <a:endParaRPr lang="en-US" sz="750" b="0" spc="-53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904401" y="4857355"/>
            <a:ext cx="2407064" cy="17145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>
              <a:spcBef>
                <a:spcPts val="0"/>
              </a:spcBef>
              <a:buFont typeface="Arial"/>
              <a:buNone/>
              <a:defRPr/>
            </a:pPr>
            <a:r>
              <a:rPr lang="en-US" sz="675" dirty="0">
                <a:solidFill>
                  <a:schemeClr val="accent4">
                    <a:lumMod val="50000"/>
                  </a:schemeClr>
                </a:solidFill>
                <a:latin typeface="+mn-lt"/>
                <a:ea typeface="ヒラギノ角ゴ Pro W3" charset="-128"/>
                <a:cs typeface="ヒラギノ角ゴ Pro W3" charset="-128"/>
              </a:rPr>
              <a:t>©</a:t>
            </a:r>
            <a:r>
              <a:rPr lang="en-US" sz="675" baseline="0" dirty="0">
                <a:solidFill>
                  <a:schemeClr val="accent4">
                    <a:lumMod val="50000"/>
                  </a:schemeClr>
                </a:solidFill>
                <a:latin typeface="+mn-lt"/>
                <a:ea typeface="ヒラギノ角ゴ Pro W3" charset="-128"/>
                <a:cs typeface="ヒラギノ角ゴ Pro W3" charset="-128"/>
              </a:rPr>
              <a:t> Hortonworks </a:t>
            </a:r>
            <a:r>
              <a:rPr lang="en-US" sz="675" dirty="0">
                <a:solidFill>
                  <a:schemeClr val="accent4">
                    <a:lumMod val="50000"/>
                  </a:schemeClr>
                </a:solidFill>
                <a:latin typeface="+mn-lt"/>
                <a:ea typeface="ヒラギノ角ゴ Pro W3" charset="-128"/>
                <a:cs typeface="ヒラギノ角ゴ Pro W3" charset="-128"/>
              </a:rPr>
              <a:t>Inc. 2011 – 2016.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2605294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525934" y="193130"/>
            <a:ext cx="8229601" cy="760095"/>
          </a:xfrm>
          <a:prstGeom prst="rect">
            <a:avLst/>
          </a:prstGeom>
          <a:noFill/>
          <a:effectLst/>
        </p:spPr>
        <p:txBody>
          <a:bodyPr wrap="square" lIns="0" tIns="0" rIns="0" bIns="0" anchor="ctr" anchorCtr="0">
            <a:noAutofit/>
          </a:bodyPr>
          <a:lstStyle>
            <a:lvl1pPr marL="0" indent="0" algn="l" defTabSz="340498">
              <a:lnSpc>
                <a:spcPct val="85000"/>
              </a:lnSpc>
              <a:spcAft>
                <a:spcPts val="0"/>
              </a:spcAft>
              <a:tabLst/>
              <a:defRPr sz="2250" b="1" baseline="0">
                <a:solidFill>
                  <a:schemeClr val="tx1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525933" y="1311420"/>
            <a:ext cx="8229601" cy="353815"/>
          </a:xfrm>
          <a:prstGeom prst="rect">
            <a:avLst/>
          </a:prstGeom>
        </p:spPr>
        <p:txBody>
          <a:bodyPr lIns="0" anchor="b" anchorCtr="0">
            <a:spAutoFit/>
          </a:bodyPr>
          <a:lstStyle>
            <a:lvl1pPr marL="0" indent="0">
              <a:lnSpc>
                <a:spcPct val="85000"/>
              </a:lnSpc>
              <a:spcBef>
                <a:spcPts val="375"/>
              </a:spcBef>
              <a:buClr>
                <a:schemeClr val="accent1"/>
              </a:buClr>
              <a:buSzPct val="75000"/>
              <a:buFont typeface="Wingdings 2" pitchFamily="18" charset="2"/>
              <a:buNone/>
              <a:defRPr sz="1999" b="1" baseline="0">
                <a:solidFill>
                  <a:schemeClr val="accent5"/>
                </a:solidFill>
              </a:defRPr>
            </a:lvl1pPr>
            <a:lvl2pPr>
              <a:lnSpc>
                <a:spcPct val="90000"/>
              </a:lnSpc>
              <a:spcBef>
                <a:spcPts val="375"/>
              </a:spcBef>
              <a:defRPr sz="1499"/>
            </a:lvl2pPr>
            <a:lvl3pPr>
              <a:defRPr sz="1750"/>
            </a:lvl3pPr>
            <a:lvl4pPr>
              <a:defRPr sz="1750"/>
            </a:lvl4pPr>
            <a:lvl5pPr>
              <a:defRPr sz="175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525933" y="1980544"/>
            <a:ext cx="8229601" cy="2473214"/>
          </a:xfrm>
          <a:prstGeom prst="rect">
            <a:avLst/>
          </a:prstGeom>
        </p:spPr>
        <p:txBody>
          <a:bodyPr lIns="0"/>
          <a:lstStyle>
            <a:lvl1pPr marL="257158" indent="-257158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SzPct val="75000"/>
              <a:buFont typeface="Wingdings 2" pitchFamily="18" charset="2"/>
              <a:buChar char="Ã"/>
              <a:defRPr sz="1999"/>
            </a:lvl1pPr>
            <a:lvl2pPr>
              <a:lnSpc>
                <a:spcPct val="90000"/>
              </a:lnSpc>
              <a:spcBef>
                <a:spcPts val="375"/>
              </a:spcBef>
              <a:spcAft>
                <a:spcPts val="750"/>
              </a:spcAft>
              <a:defRPr sz="1750"/>
            </a:lvl2pPr>
            <a:lvl3pPr>
              <a:defRPr sz="1750"/>
            </a:lvl3pPr>
            <a:lvl4pPr>
              <a:defRPr sz="1750"/>
            </a:lvl4pPr>
            <a:lvl5pPr>
              <a:defRPr sz="17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530033" y="1813855"/>
            <a:ext cx="8219829" cy="0"/>
          </a:xfrm>
          <a:prstGeom prst="line">
            <a:avLst/>
          </a:prstGeom>
          <a:ln w="571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3953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 preferRelativeResize="0"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2530" y="-9612"/>
            <a:ext cx="9169143" cy="5152868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525934" y="1164116"/>
            <a:ext cx="4777740" cy="1695196"/>
          </a:xfrm>
          <a:prstGeom prst="rect">
            <a:avLst/>
          </a:prstGeom>
          <a:noFill/>
          <a:effectLst>
            <a:outerShdw blurRad="127000" algn="ctr" rotWithShape="0">
              <a:srgbClr val="000000"/>
            </a:outerShdw>
          </a:effectLst>
        </p:spPr>
        <p:txBody>
          <a:bodyPr wrap="square" lIns="0" bIns="137160" anchor="b" anchorCtr="0">
            <a:noAutofit/>
          </a:bodyPr>
          <a:lstStyle>
            <a:lvl1pPr marL="0" indent="0" algn="l" defTabSz="340498">
              <a:lnSpc>
                <a:spcPct val="85000"/>
              </a:lnSpc>
              <a:spcAft>
                <a:spcPts val="0"/>
              </a:spcAft>
              <a:tabLst/>
              <a:defRPr sz="3749" b="1" baseline="0">
                <a:solidFill>
                  <a:schemeClr val="tx2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Title Goes Here</a:t>
            </a:r>
            <a:br>
              <a:rPr lang="en-US" dirty="0"/>
            </a:br>
            <a:r>
              <a:rPr lang="en-US" dirty="0"/>
              <a:t>(Maximum Three Lines)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525934" y="2858762"/>
            <a:ext cx="4777740" cy="721201"/>
          </a:xfrm>
          <a:prstGeom prst="rect">
            <a:avLst/>
          </a:prstGeom>
          <a:effectLst>
            <a:outerShdw blurRad="63500" algn="ctr" rotWithShape="0">
              <a:srgbClr val="000000">
                <a:alpha val="50000"/>
              </a:srgbClr>
            </a:outerShdw>
          </a:effectLst>
        </p:spPr>
        <p:txBody>
          <a:bodyPr lIns="0">
            <a:noAutofit/>
          </a:bodyPr>
          <a:lstStyle>
            <a:lvl1pPr marL="0" indent="0" algn="l">
              <a:lnSpc>
                <a:spcPct val="85000"/>
              </a:lnSpc>
              <a:spcBef>
                <a:spcPts val="125"/>
              </a:spcBef>
              <a:spcAft>
                <a:spcPts val="125"/>
              </a:spcAft>
              <a:buNone/>
              <a:defRPr sz="2250" b="1" baseline="0">
                <a:solidFill>
                  <a:schemeClr val="bg2"/>
                </a:solidFill>
                <a:latin typeface="+mj-lt"/>
                <a:cs typeface="Arial"/>
              </a:defRPr>
            </a:lvl1pPr>
            <a:lvl2pPr marL="3428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3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2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1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0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Subhead or Speaker Name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74258" y="4384342"/>
            <a:ext cx="1371600" cy="58293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 bwMode="gray">
          <a:xfrm>
            <a:off x="525934" y="3178969"/>
            <a:ext cx="4777740" cy="1035844"/>
          </a:xfrm>
          <a:effectLst>
            <a:outerShdw blurRad="63500" algn="ctr" rotWithShape="0">
              <a:srgbClr val="000000">
                <a:alpha val="50000"/>
              </a:srgbClr>
            </a:outerShdw>
          </a:effectLst>
        </p:spPr>
        <p:txBody>
          <a:bodyPr>
            <a:normAutofit/>
          </a:bodyPr>
          <a:lstStyle>
            <a:lvl1pPr marL="0" indent="0">
              <a:lnSpc>
                <a:spcPct val="85000"/>
              </a:lnSpc>
              <a:buNone/>
              <a:defRPr sz="225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94911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y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 preferRelativeResize="0"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2529" y="-3304"/>
            <a:ext cx="9169141" cy="5152866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525934" y="1164116"/>
            <a:ext cx="4777740" cy="1695196"/>
          </a:xfrm>
          <a:prstGeom prst="rect">
            <a:avLst/>
          </a:prstGeom>
          <a:noFill/>
          <a:effectLst/>
        </p:spPr>
        <p:txBody>
          <a:bodyPr wrap="square" lIns="0" bIns="137160" anchor="b" anchorCtr="0">
            <a:noAutofit/>
          </a:bodyPr>
          <a:lstStyle>
            <a:lvl1pPr marL="0" indent="0" algn="l" defTabSz="340498">
              <a:lnSpc>
                <a:spcPct val="85000"/>
              </a:lnSpc>
              <a:spcAft>
                <a:spcPts val="0"/>
              </a:spcAft>
              <a:tabLst/>
              <a:defRPr sz="3749" b="1" baseline="0">
                <a:solidFill>
                  <a:schemeClr val="tx1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Title Goes Here</a:t>
            </a:r>
            <a:br>
              <a:rPr lang="en-US" dirty="0"/>
            </a:br>
            <a:r>
              <a:rPr lang="en-US" dirty="0"/>
              <a:t>(Maximum Three Lines)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525934" y="2858762"/>
            <a:ext cx="4777740" cy="721201"/>
          </a:xfrm>
          <a:prstGeom prst="rect">
            <a:avLst/>
          </a:prstGeom>
          <a:effectLst/>
        </p:spPr>
        <p:txBody>
          <a:bodyPr lIns="0">
            <a:noAutofit/>
          </a:bodyPr>
          <a:lstStyle>
            <a:lvl1pPr marL="0" indent="0" algn="l">
              <a:lnSpc>
                <a:spcPct val="85000"/>
              </a:lnSpc>
              <a:spcBef>
                <a:spcPts val="125"/>
              </a:spcBef>
              <a:spcAft>
                <a:spcPts val="125"/>
              </a:spcAft>
              <a:buNone/>
              <a:defRPr sz="2250" b="1" baseline="0">
                <a:solidFill>
                  <a:schemeClr val="accent5"/>
                </a:solidFill>
                <a:latin typeface="+mj-lt"/>
                <a:cs typeface="Arial"/>
              </a:defRPr>
            </a:lvl1pPr>
            <a:lvl2pPr marL="3428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3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2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1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0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Subhead or Speaker Name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74258" y="4384342"/>
            <a:ext cx="1371600" cy="58293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 bwMode="gray">
          <a:xfrm>
            <a:off x="525934" y="3178969"/>
            <a:ext cx="4777740" cy="1035844"/>
          </a:xfrm>
        </p:spPr>
        <p:txBody>
          <a:bodyPr>
            <a:normAutofit/>
          </a:bodyPr>
          <a:lstStyle>
            <a:lvl1pPr marL="0" indent="0">
              <a:lnSpc>
                <a:spcPct val="85000"/>
              </a:lnSpc>
              <a:buNone/>
              <a:defRPr sz="225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86584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 preferRelativeResize="0"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2529" y="-3304"/>
            <a:ext cx="9169141" cy="5152866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525934" y="1164116"/>
            <a:ext cx="4777740" cy="1695196"/>
          </a:xfrm>
          <a:prstGeom prst="rect">
            <a:avLst/>
          </a:prstGeom>
          <a:noFill/>
          <a:effectLst/>
        </p:spPr>
        <p:txBody>
          <a:bodyPr wrap="square" lIns="0" bIns="137160" anchor="b" anchorCtr="0">
            <a:noAutofit/>
          </a:bodyPr>
          <a:lstStyle>
            <a:lvl1pPr marL="0" indent="0" algn="l" defTabSz="340498">
              <a:lnSpc>
                <a:spcPct val="85000"/>
              </a:lnSpc>
              <a:spcAft>
                <a:spcPts val="0"/>
              </a:spcAft>
              <a:tabLst/>
              <a:defRPr sz="3749" b="1" baseline="0">
                <a:solidFill>
                  <a:schemeClr val="tx1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Title Goes Here</a:t>
            </a:r>
            <a:br>
              <a:rPr lang="en-US" dirty="0"/>
            </a:br>
            <a:r>
              <a:rPr lang="en-US" dirty="0"/>
              <a:t>(Maximum Three Lines)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525934" y="2858762"/>
            <a:ext cx="4777740" cy="721201"/>
          </a:xfrm>
          <a:prstGeom prst="rect">
            <a:avLst/>
          </a:prstGeom>
          <a:effectLst/>
        </p:spPr>
        <p:txBody>
          <a:bodyPr lIns="0">
            <a:noAutofit/>
          </a:bodyPr>
          <a:lstStyle>
            <a:lvl1pPr marL="0" indent="0" algn="l">
              <a:lnSpc>
                <a:spcPct val="85000"/>
              </a:lnSpc>
              <a:spcBef>
                <a:spcPts val="125"/>
              </a:spcBef>
              <a:spcAft>
                <a:spcPts val="125"/>
              </a:spcAft>
              <a:buNone/>
              <a:defRPr sz="2250" b="1" baseline="0">
                <a:solidFill>
                  <a:schemeClr val="accent5"/>
                </a:solidFill>
                <a:latin typeface="+mj-lt"/>
                <a:cs typeface="Arial"/>
              </a:defRPr>
            </a:lvl1pPr>
            <a:lvl2pPr marL="3428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3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2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1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0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Subhead or Speaker Name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74258" y="4384342"/>
            <a:ext cx="1371600" cy="58293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25934" y="3178969"/>
            <a:ext cx="4777740" cy="1035844"/>
          </a:xfrm>
        </p:spPr>
        <p:txBody>
          <a:bodyPr>
            <a:normAutofit/>
          </a:bodyPr>
          <a:lstStyle>
            <a:lvl1pPr marL="0" indent="0">
              <a:lnSpc>
                <a:spcPct val="85000"/>
              </a:lnSpc>
              <a:buNone/>
              <a:defRPr sz="225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78991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9144000" cy="514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-774"/>
            <a:ext cx="9153853" cy="5144274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0" y="1059657"/>
            <a:ext cx="4810125" cy="2952749"/>
          </a:xfrm>
          <a:prstGeom prst="rect">
            <a:avLst/>
          </a:prstGeom>
          <a:gradFill>
            <a:gsLst>
              <a:gs pos="7000">
                <a:schemeClr val="tx1">
                  <a:alpha val="50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57150" bIns="57150" rtlCol="0" anchor="t" anchorCtr="0"/>
          <a:lstStyle/>
          <a:p>
            <a:pPr algn="l"/>
            <a:endParaRPr lang="en-US" sz="1237" dirty="0">
              <a:solidFill>
                <a:schemeClr val="bg2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525934" y="1164116"/>
            <a:ext cx="4777740" cy="1695196"/>
          </a:xfrm>
          <a:prstGeom prst="rect">
            <a:avLst/>
          </a:prstGeom>
          <a:noFill/>
          <a:effectLst>
            <a:outerShdw blurRad="127000" algn="ctr" rotWithShape="0">
              <a:srgbClr val="000000"/>
            </a:outerShdw>
          </a:effectLst>
        </p:spPr>
        <p:txBody>
          <a:bodyPr wrap="square" lIns="0" bIns="137160" anchor="b" anchorCtr="0">
            <a:noAutofit/>
          </a:bodyPr>
          <a:lstStyle>
            <a:lvl1pPr marL="0" indent="0" algn="l" defTabSz="340498">
              <a:lnSpc>
                <a:spcPct val="85000"/>
              </a:lnSpc>
              <a:spcAft>
                <a:spcPts val="0"/>
              </a:spcAft>
              <a:tabLst/>
              <a:defRPr sz="3749" b="1" baseline="0">
                <a:solidFill>
                  <a:schemeClr val="tx2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Title Goes Here</a:t>
            </a:r>
            <a:br>
              <a:rPr lang="en-US" dirty="0"/>
            </a:br>
            <a:r>
              <a:rPr lang="en-US" dirty="0"/>
              <a:t>(Maximum Three Lines)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525934" y="2858762"/>
            <a:ext cx="4777740" cy="721201"/>
          </a:xfrm>
          <a:prstGeom prst="rect">
            <a:avLst/>
          </a:prstGeom>
          <a:effectLst>
            <a:outerShdw blurRad="63500" algn="ctr" rotWithShape="0">
              <a:srgbClr val="000000">
                <a:alpha val="50000"/>
              </a:srgbClr>
            </a:outerShdw>
          </a:effectLst>
        </p:spPr>
        <p:txBody>
          <a:bodyPr lIns="0">
            <a:noAutofit/>
          </a:bodyPr>
          <a:lstStyle>
            <a:lvl1pPr marL="0" indent="0" algn="l">
              <a:lnSpc>
                <a:spcPct val="85000"/>
              </a:lnSpc>
              <a:spcBef>
                <a:spcPts val="125"/>
              </a:spcBef>
              <a:spcAft>
                <a:spcPts val="125"/>
              </a:spcAft>
              <a:buNone/>
              <a:defRPr sz="2250" b="1" baseline="0">
                <a:solidFill>
                  <a:schemeClr val="bg2"/>
                </a:solidFill>
                <a:latin typeface="+mj-lt"/>
                <a:cs typeface="Arial"/>
              </a:defRPr>
            </a:lvl1pPr>
            <a:lvl2pPr marL="3428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3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2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1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0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Subhead or Speaker Name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74258" y="4384342"/>
            <a:ext cx="1371600" cy="58293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 bwMode="gray">
          <a:xfrm>
            <a:off x="525934" y="3178969"/>
            <a:ext cx="4777740" cy="1035844"/>
          </a:xfrm>
        </p:spPr>
        <p:txBody>
          <a:bodyPr>
            <a:normAutofit/>
          </a:bodyPr>
          <a:lstStyle>
            <a:lvl1pPr marL="0" indent="0">
              <a:lnSpc>
                <a:spcPct val="85000"/>
              </a:lnSpc>
              <a:buNone/>
              <a:defRPr sz="225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13677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ize Photo Title"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4" y="889"/>
            <a:ext cx="9142421" cy="514261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-774"/>
            <a:ext cx="9153853" cy="5144274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0" y="1059657"/>
            <a:ext cx="4810125" cy="2952749"/>
          </a:xfrm>
          <a:prstGeom prst="rect">
            <a:avLst/>
          </a:prstGeom>
          <a:gradFill>
            <a:gsLst>
              <a:gs pos="7000">
                <a:schemeClr val="tx1">
                  <a:alpha val="50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57150" bIns="57150" rtlCol="0" anchor="t" anchorCtr="0"/>
          <a:lstStyle/>
          <a:p>
            <a:pPr algn="l"/>
            <a:endParaRPr lang="en-US" sz="1237" dirty="0">
              <a:solidFill>
                <a:schemeClr val="bg2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525934" y="1164116"/>
            <a:ext cx="4777740" cy="1695196"/>
          </a:xfrm>
          <a:prstGeom prst="rect">
            <a:avLst/>
          </a:prstGeom>
          <a:noFill/>
          <a:effectLst>
            <a:outerShdw blurRad="127000" algn="ctr" rotWithShape="0">
              <a:srgbClr val="000000"/>
            </a:outerShdw>
          </a:effectLst>
        </p:spPr>
        <p:txBody>
          <a:bodyPr wrap="square" lIns="0" bIns="137160" anchor="b" anchorCtr="0">
            <a:noAutofit/>
          </a:bodyPr>
          <a:lstStyle>
            <a:lvl1pPr marL="0" indent="0" algn="l" defTabSz="340498">
              <a:lnSpc>
                <a:spcPct val="85000"/>
              </a:lnSpc>
              <a:spcAft>
                <a:spcPts val="0"/>
              </a:spcAft>
              <a:tabLst/>
              <a:defRPr sz="3749" b="1" baseline="0">
                <a:solidFill>
                  <a:schemeClr val="tx2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Title Goes Here</a:t>
            </a:r>
            <a:br>
              <a:rPr lang="en-US" dirty="0"/>
            </a:br>
            <a:r>
              <a:rPr lang="en-US" dirty="0"/>
              <a:t>(Maximum Three Lines)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525934" y="2858762"/>
            <a:ext cx="4777740" cy="721201"/>
          </a:xfrm>
          <a:prstGeom prst="rect">
            <a:avLst/>
          </a:prstGeom>
          <a:effectLst>
            <a:outerShdw blurRad="63500" algn="ctr" rotWithShape="0">
              <a:srgbClr val="000000">
                <a:alpha val="50000"/>
              </a:srgbClr>
            </a:outerShdw>
          </a:effectLst>
        </p:spPr>
        <p:txBody>
          <a:bodyPr lIns="0">
            <a:noAutofit/>
          </a:bodyPr>
          <a:lstStyle>
            <a:lvl1pPr marL="0" indent="0" algn="l">
              <a:lnSpc>
                <a:spcPct val="85000"/>
              </a:lnSpc>
              <a:spcBef>
                <a:spcPts val="125"/>
              </a:spcBef>
              <a:spcAft>
                <a:spcPts val="125"/>
              </a:spcAft>
              <a:buNone/>
              <a:defRPr sz="2250" b="1" baseline="0">
                <a:solidFill>
                  <a:schemeClr val="bg2"/>
                </a:solidFill>
                <a:latin typeface="+mj-lt"/>
                <a:cs typeface="Arial"/>
              </a:defRPr>
            </a:lvl1pPr>
            <a:lvl2pPr marL="3428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3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2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1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0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Subhead or Speaker Name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74258" y="4384342"/>
            <a:ext cx="1371600" cy="58293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 bwMode="gray">
          <a:xfrm>
            <a:off x="525934" y="3178969"/>
            <a:ext cx="4777740" cy="1035844"/>
          </a:xfrm>
        </p:spPr>
        <p:txBody>
          <a:bodyPr>
            <a:normAutofit/>
          </a:bodyPr>
          <a:lstStyle>
            <a:lvl1pPr marL="0" indent="0">
              <a:lnSpc>
                <a:spcPct val="85000"/>
              </a:lnSpc>
              <a:buNone/>
              <a:defRPr sz="225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59542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 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0234" y="-7855"/>
            <a:ext cx="9162286" cy="5149013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525933" y="374431"/>
            <a:ext cx="8246745" cy="2035916"/>
          </a:xfrm>
          <a:prstGeom prst="rect">
            <a:avLst/>
          </a:prstGeom>
          <a:noFill/>
          <a:ln>
            <a:noFill/>
          </a:ln>
          <a:effectLst>
            <a:outerShdw blurRad="127000" algn="ctr" rotWithShape="0">
              <a:srgbClr val="000000"/>
            </a:outerShdw>
          </a:effectLst>
        </p:spPr>
        <p:txBody>
          <a:bodyPr wrap="square" lIns="0" bIns="137160" anchor="b" anchorCtr="0">
            <a:noAutofit/>
          </a:bodyPr>
          <a:lstStyle>
            <a:lvl1pPr marL="0" indent="0" algn="l" defTabSz="340498">
              <a:lnSpc>
                <a:spcPct val="85000"/>
              </a:lnSpc>
              <a:spcAft>
                <a:spcPts val="0"/>
              </a:spcAft>
              <a:tabLst/>
              <a:defRPr sz="3749" b="1" baseline="0">
                <a:solidFill>
                  <a:schemeClr val="tx2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Section Divider Title Goes Here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80949" y="4591689"/>
            <a:ext cx="996286" cy="423421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519878" y="4857355"/>
            <a:ext cx="721460" cy="1714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defTabSz="342878">
              <a:lnSpc>
                <a:spcPct val="90000"/>
              </a:lnSpc>
            </a:pPr>
            <a:fld id="{9484F7A5-6A8F-8446-A111-2677E1911D97}" type="slidenum">
              <a:rPr lang="en-US" sz="750" b="0" spc="-53" smtClean="0">
                <a:solidFill>
                  <a:schemeClr val="accent4">
                    <a:lumMod val="50000"/>
                  </a:schemeClr>
                </a:solidFill>
              </a:rPr>
              <a:pPr defTabSz="342878">
                <a:lnSpc>
                  <a:spcPct val="90000"/>
                </a:lnSpc>
              </a:pPr>
              <a:t>‹#›</a:t>
            </a:fld>
            <a:endParaRPr lang="en-US" sz="750" b="0" spc="-53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904401" y="4857355"/>
            <a:ext cx="2407064" cy="17145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>
              <a:spcBef>
                <a:spcPts val="0"/>
              </a:spcBef>
              <a:buFont typeface="Arial"/>
              <a:buNone/>
              <a:defRPr/>
            </a:pPr>
            <a:r>
              <a:rPr lang="en-US" sz="675" dirty="0">
                <a:solidFill>
                  <a:schemeClr val="accent4">
                    <a:lumMod val="50000"/>
                  </a:schemeClr>
                </a:solidFill>
                <a:latin typeface="+mn-lt"/>
                <a:ea typeface="ヒラギノ角ゴ Pro W3" charset="-128"/>
                <a:cs typeface="ヒラギノ角ゴ Pro W3" charset="-128"/>
              </a:rPr>
              <a:t>©</a:t>
            </a:r>
            <a:r>
              <a:rPr lang="en-US" sz="675" baseline="0" dirty="0">
                <a:solidFill>
                  <a:schemeClr val="accent4">
                    <a:lumMod val="50000"/>
                  </a:schemeClr>
                </a:solidFill>
                <a:latin typeface="+mn-lt"/>
                <a:ea typeface="ヒラギノ角ゴ Pro W3" charset="-128"/>
                <a:cs typeface="ヒラギノ角ゴ Pro W3" charset="-128"/>
              </a:rPr>
              <a:t> Hortonworks </a:t>
            </a:r>
            <a:r>
              <a:rPr lang="en-US" sz="675" dirty="0">
                <a:solidFill>
                  <a:schemeClr val="accent4">
                    <a:lumMod val="50000"/>
                  </a:schemeClr>
                </a:solidFill>
                <a:latin typeface="+mn-lt"/>
                <a:ea typeface="ヒラギノ角ゴ Pro W3" charset="-128"/>
                <a:cs typeface="ヒラギノ角ゴ Pro W3" charset="-128"/>
              </a:rPr>
              <a:t>Inc. 2011 – 2016.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2578871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y 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0233" y="-7855"/>
            <a:ext cx="9162284" cy="5149013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525933" y="375807"/>
            <a:ext cx="8246745" cy="2034540"/>
          </a:xfrm>
          <a:prstGeom prst="rect">
            <a:avLst/>
          </a:prstGeom>
          <a:noFill/>
          <a:effectLst/>
        </p:spPr>
        <p:txBody>
          <a:bodyPr wrap="square" lIns="0" bIns="137160" anchor="b" anchorCtr="0">
            <a:noAutofit/>
          </a:bodyPr>
          <a:lstStyle>
            <a:lvl1pPr marL="0" indent="0" algn="l" defTabSz="340498">
              <a:lnSpc>
                <a:spcPct val="85000"/>
              </a:lnSpc>
              <a:spcAft>
                <a:spcPts val="0"/>
              </a:spcAft>
              <a:tabLst/>
              <a:defRPr sz="3749" b="1" baseline="0">
                <a:solidFill>
                  <a:schemeClr val="tx1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Section Divider Title Goes Here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80949" y="4591689"/>
            <a:ext cx="996286" cy="423421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519878" y="4857355"/>
            <a:ext cx="721460" cy="1714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defTabSz="342878">
              <a:lnSpc>
                <a:spcPct val="90000"/>
              </a:lnSpc>
            </a:pPr>
            <a:fld id="{9484F7A5-6A8F-8446-A111-2677E1911D97}" type="slidenum">
              <a:rPr lang="en-US" sz="750" b="0" spc="-53" smtClean="0">
                <a:solidFill>
                  <a:schemeClr val="accent4">
                    <a:lumMod val="50000"/>
                  </a:schemeClr>
                </a:solidFill>
              </a:rPr>
              <a:pPr defTabSz="342878">
                <a:lnSpc>
                  <a:spcPct val="90000"/>
                </a:lnSpc>
              </a:pPr>
              <a:t>‹#›</a:t>
            </a:fld>
            <a:endParaRPr lang="en-US" sz="750" b="0" spc="-53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904401" y="4857355"/>
            <a:ext cx="2407064" cy="17145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>
              <a:spcBef>
                <a:spcPts val="0"/>
              </a:spcBef>
              <a:buFont typeface="Arial"/>
              <a:buNone/>
              <a:defRPr/>
            </a:pPr>
            <a:r>
              <a:rPr lang="en-US" sz="675" dirty="0">
                <a:solidFill>
                  <a:schemeClr val="accent4">
                    <a:lumMod val="50000"/>
                  </a:schemeClr>
                </a:solidFill>
                <a:latin typeface="+mn-lt"/>
                <a:ea typeface="ヒラギノ角ゴ Pro W3" charset="-128"/>
                <a:cs typeface="ヒラギノ角ゴ Pro W3" charset="-128"/>
              </a:rPr>
              <a:t>©</a:t>
            </a:r>
            <a:r>
              <a:rPr lang="en-US" sz="675" baseline="0" dirty="0">
                <a:solidFill>
                  <a:schemeClr val="accent4">
                    <a:lumMod val="50000"/>
                  </a:schemeClr>
                </a:solidFill>
                <a:latin typeface="+mn-lt"/>
                <a:ea typeface="ヒラギノ角ゴ Pro W3" charset="-128"/>
                <a:cs typeface="ヒラギノ角ゴ Pro W3" charset="-128"/>
              </a:rPr>
              <a:t> Hortonworks </a:t>
            </a:r>
            <a:r>
              <a:rPr lang="en-US" sz="675" dirty="0">
                <a:solidFill>
                  <a:schemeClr val="accent4">
                    <a:lumMod val="50000"/>
                  </a:schemeClr>
                </a:solidFill>
                <a:latin typeface="+mn-lt"/>
                <a:ea typeface="ヒラギノ角ゴ Pro W3" charset="-128"/>
                <a:cs typeface="ヒラギノ角ゴ Pro W3" charset="-128"/>
              </a:rPr>
              <a:t>Inc. 2011 – 2016.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392879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0234" y="-7855"/>
            <a:ext cx="9162286" cy="5149013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525933" y="374431"/>
            <a:ext cx="8246745" cy="2035916"/>
          </a:xfrm>
          <a:prstGeom prst="rect">
            <a:avLst/>
          </a:prstGeom>
          <a:noFill/>
          <a:ln>
            <a:noFill/>
          </a:ln>
          <a:effectLst>
            <a:outerShdw blurRad="127000" algn="ctr" rotWithShape="0">
              <a:srgbClr val="000000"/>
            </a:outerShdw>
          </a:effectLst>
        </p:spPr>
        <p:txBody>
          <a:bodyPr wrap="square" lIns="0" bIns="137160" anchor="b" anchorCtr="0">
            <a:noAutofit/>
          </a:bodyPr>
          <a:lstStyle>
            <a:lvl1pPr marL="0" indent="0" algn="l" defTabSz="340498">
              <a:lnSpc>
                <a:spcPct val="85000"/>
              </a:lnSpc>
              <a:spcAft>
                <a:spcPts val="0"/>
              </a:spcAft>
              <a:tabLst/>
              <a:defRPr sz="4999" b="1" baseline="0">
                <a:solidFill>
                  <a:schemeClr val="tx2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Thank you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74258" y="4384342"/>
            <a:ext cx="1371600" cy="582930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519878" y="4857355"/>
            <a:ext cx="721460" cy="1714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defTabSz="342878">
              <a:lnSpc>
                <a:spcPct val="90000"/>
              </a:lnSpc>
            </a:pPr>
            <a:fld id="{9484F7A5-6A8F-8446-A111-2677E1911D97}" type="slidenum">
              <a:rPr lang="en-US" sz="750" b="0" spc="-53" smtClean="0">
                <a:solidFill>
                  <a:schemeClr val="accent4">
                    <a:lumMod val="50000"/>
                  </a:schemeClr>
                </a:solidFill>
              </a:rPr>
              <a:pPr defTabSz="342878">
                <a:lnSpc>
                  <a:spcPct val="90000"/>
                </a:lnSpc>
              </a:pPr>
              <a:t>‹#›</a:t>
            </a:fld>
            <a:endParaRPr lang="en-US" sz="750" b="0" spc="-53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904401" y="4857355"/>
            <a:ext cx="2407064" cy="17145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>
              <a:spcBef>
                <a:spcPts val="0"/>
              </a:spcBef>
              <a:buFont typeface="Arial"/>
              <a:buNone/>
              <a:defRPr/>
            </a:pPr>
            <a:r>
              <a:rPr lang="en-US" sz="675" dirty="0">
                <a:solidFill>
                  <a:schemeClr val="accent4">
                    <a:lumMod val="50000"/>
                  </a:schemeClr>
                </a:solidFill>
                <a:latin typeface="+mn-lt"/>
                <a:ea typeface="ヒラギノ角ゴ Pro W3" charset="-128"/>
                <a:cs typeface="ヒラギノ角ゴ Pro W3" charset="-128"/>
              </a:rPr>
              <a:t>©</a:t>
            </a:r>
            <a:r>
              <a:rPr lang="en-US" sz="675" baseline="0" dirty="0">
                <a:solidFill>
                  <a:schemeClr val="accent4">
                    <a:lumMod val="50000"/>
                  </a:schemeClr>
                </a:solidFill>
                <a:latin typeface="+mn-lt"/>
                <a:ea typeface="ヒラギノ角ゴ Pro W3" charset="-128"/>
                <a:cs typeface="ヒラギノ角ゴ Pro W3" charset="-128"/>
              </a:rPr>
              <a:t> Hortonworks </a:t>
            </a:r>
            <a:r>
              <a:rPr lang="en-US" sz="675" dirty="0">
                <a:solidFill>
                  <a:schemeClr val="accent4">
                    <a:lumMod val="50000"/>
                  </a:schemeClr>
                </a:solidFill>
                <a:latin typeface="+mn-lt"/>
                <a:ea typeface="ヒラギノ角ゴ Pro W3" charset="-128"/>
                <a:cs typeface="ヒラギノ角ゴ Pro W3" charset="-128"/>
              </a:rPr>
              <a:t>Inc. 2011 – 2016.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642499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2320290" y="1291375"/>
            <a:ext cx="6633209" cy="1290783"/>
          </a:xfrm>
        </p:spPr>
        <p:txBody>
          <a:bodyPr anchor="b">
            <a:normAutofit/>
          </a:bodyPr>
          <a:lstStyle>
            <a:lvl1pPr algn="l">
              <a:defRPr sz="4000" b="1" i="0">
                <a:solidFill>
                  <a:srgbClr val="75222E"/>
                </a:solidFill>
                <a:latin typeface="Avenir Black" charset="0"/>
                <a:ea typeface="Avenir Black" charset="0"/>
                <a:cs typeface="Avenir Black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2320290" y="2734340"/>
            <a:ext cx="6633209" cy="1241822"/>
          </a:xfrm>
        </p:spPr>
        <p:txBody>
          <a:bodyPr>
            <a:normAutofit/>
          </a:bodyPr>
          <a:lstStyle>
            <a:lvl1pPr marL="0" indent="0" algn="l">
              <a:buNone/>
              <a:defRPr sz="2800"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2320290" y="2641534"/>
            <a:ext cx="6633209" cy="0"/>
          </a:xfrm>
          <a:prstGeom prst="line">
            <a:avLst/>
          </a:prstGeom>
          <a:ln w="38100">
            <a:solidFill>
              <a:srgbClr val="3C39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47634" y="4687979"/>
            <a:ext cx="1105865" cy="236108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60805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Photo Layout 4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NA.jp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585"/>
          <a:stretch/>
        </p:blipFill>
        <p:spPr>
          <a:xfrm>
            <a:off x="1" y="-1"/>
            <a:ext cx="9230465" cy="514350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-774"/>
            <a:ext cx="9153853" cy="514427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74258" y="4384342"/>
            <a:ext cx="1371600" cy="58293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525933" y="1555365"/>
            <a:ext cx="4777740" cy="1303947"/>
          </a:xfrm>
          <a:prstGeom prst="rect">
            <a:avLst/>
          </a:prstGeom>
          <a:noFill/>
          <a:effectLst>
            <a:outerShdw blurRad="127000" algn="ctr" rotWithShape="0">
              <a:srgbClr val="000000"/>
            </a:outerShdw>
          </a:effectLst>
        </p:spPr>
        <p:txBody>
          <a:bodyPr wrap="square" lIns="0" tIns="182880" rIns="0" bIns="137160" anchor="b" anchorCtr="0">
            <a:spAutoFit/>
          </a:bodyPr>
          <a:lstStyle>
            <a:lvl1pPr marL="0" indent="0" algn="l" defTabSz="340498">
              <a:lnSpc>
                <a:spcPct val="85000"/>
              </a:lnSpc>
              <a:spcAft>
                <a:spcPts val="0"/>
              </a:spcAft>
              <a:tabLst/>
              <a:defRPr sz="3749" b="1" baseline="0">
                <a:solidFill>
                  <a:schemeClr val="tx2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Title Goes Here</a:t>
            </a:r>
            <a:br>
              <a:rPr lang="en-US" dirty="0"/>
            </a:br>
            <a:r>
              <a:rPr lang="en-US" dirty="0"/>
              <a:t>(Maximum Three Lines)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525934" y="2858762"/>
            <a:ext cx="4777740" cy="721201"/>
          </a:xfrm>
          <a:prstGeom prst="rect">
            <a:avLst/>
          </a:prstGeom>
          <a:effectLst>
            <a:outerShdw blurRad="63500" algn="ctr" rotWithShape="0">
              <a:srgbClr val="000000">
                <a:alpha val="50000"/>
              </a:srgbClr>
            </a:outerShdw>
          </a:effectLst>
        </p:spPr>
        <p:txBody>
          <a:bodyPr lIns="0">
            <a:noAutofit/>
          </a:bodyPr>
          <a:lstStyle>
            <a:lvl1pPr marL="0" indent="0" algn="l">
              <a:lnSpc>
                <a:spcPct val="85000"/>
              </a:lnSpc>
              <a:spcBef>
                <a:spcPts val="125"/>
              </a:spcBef>
              <a:spcAft>
                <a:spcPts val="125"/>
              </a:spcAft>
              <a:buNone/>
              <a:defRPr sz="2250" b="1" baseline="0">
                <a:solidFill>
                  <a:schemeClr val="bg2"/>
                </a:solidFill>
                <a:latin typeface="+mj-lt"/>
                <a:cs typeface="Arial"/>
              </a:defRPr>
            </a:lvl1pPr>
            <a:lvl2pPr marL="3428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3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2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1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0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Subhead or Speaker Name</a:t>
            </a:r>
          </a:p>
        </p:txBody>
      </p:sp>
    </p:spTree>
    <p:extLst>
      <p:ext uri="{BB962C8B-B14F-4D97-AF65-F5344CB8AC3E}">
        <p14:creationId xmlns:p14="http://schemas.microsoft.com/office/powerpoint/2010/main" val="2748839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Photo Layout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Personalized Ad Placement.jp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-15876"/>
            <a:ext cx="9144000" cy="5159376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0" y="1059657"/>
            <a:ext cx="4810125" cy="2952749"/>
          </a:xfrm>
          <a:prstGeom prst="rect">
            <a:avLst/>
          </a:prstGeom>
          <a:gradFill>
            <a:gsLst>
              <a:gs pos="7000">
                <a:schemeClr val="tx1">
                  <a:alpha val="50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57150" bIns="57150" rtlCol="0" anchor="t" anchorCtr="0"/>
          <a:lstStyle/>
          <a:p>
            <a:pPr algn="l"/>
            <a:endParaRPr lang="en-US" sz="1237" dirty="0">
              <a:solidFill>
                <a:schemeClr val="bg2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-774"/>
            <a:ext cx="9153853" cy="514427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525933" y="1555365"/>
            <a:ext cx="4777740" cy="1303947"/>
          </a:xfrm>
          <a:prstGeom prst="rect">
            <a:avLst/>
          </a:prstGeom>
          <a:noFill/>
          <a:effectLst>
            <a:outerShdw blurRad="127000" algn="ctr" rotWithShape="0">
              <a:srgbClr val="000000"/>
            </a:outerShdw>
          </a:effectLst>
        </p:spPr>
        <p:txBody>
          <a:bodyPr wrap="square" lIns="0" tIns="182880" rIns="0" bIns="137160" anchor="b" anchorCtr="0">
            <a:spAutoFit/>
          </a:bodyPr>
          <a:lstStyle>
            <a:lvl1pPr marL="0" indent="0" algn="l" defTabSz="340498">
              <a:lnSpc>
                <a:spcPct val="85000"/>
              </a:lnSpc>
              <a:spcAft>
                <a:spcPts val="0"/>
              </a:spcAft>
              <a:tabLst/>
              <a:defRPr sz="3749" b="1" baseline="0">
                <a:solidFill>
                  <a:schemeClr val="tx2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Title Goes Here</a:t>
            </a:r>
            <a:br>
              <a:rPr lang="en-US" dirty="0"/>
            </a:br>
            <a:r>
              <a:rPr lang="en-US" dirty="0"/>
              <a:t>(Maximum Three Lines)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525934" y="2858762"/>
            <a:ext cx="4777740" cy="721201"/>
          </a:xfrm>
          <a:prstGeom prst="rect">
            <a:avLst/>
          </a:prstGeom>
          <a:effectLst>
            <a:outerShdw blurRad="63500" algn="ctr" rotWithShape="0">
              <a:srgbClr val="000000">
                <a:alpha val="50000"/>
              </a:srgbClr>
            </a:outerShdw>
          </a:effectLst>
        </p:spPr>
        <p:txBody>
          <a:bodyPr lIns="0">
            <a:noAutofit/>
          </a:bodyPr>
          <a:lstStyle>
            <a:lvl1pPr marL="0" indent="0" algn="l">
              <a:lnSpc>
                <a:spcPct val="85000"/>
              </a:lnSpc>
              <a:spcBef>
                <a:spcPts val="125"/>
              </a:spcBef>
              <a:spcAft>
                <a:spcPts val="125"/>
              </a:spcAft>
              <a:buNone/>
              <a:defRPr sz="2250" b="1" baseline="0">
                <a:solidFill>
                  <a:schemeClr val="bg2"/>
                </a:solidFill>
                <a:latin typeface="+mj-lt"/>
                <a:cs typeface="Arial"/>
              </a:defRPr>
            </a:lvl1pPr>
            <a:lvl2pPr marL="3428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3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2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1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0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Subhead or Speaker Name</a:t>
            </a: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74258" y="4384342"/>
            <a:ext cx="1371600" cy="582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190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Photo Layout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eustar Image - compressed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9158871" cy="5143500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0" y="1059657"/>
            <a:ext cx="4810125" cy="2952749"/>
          </a:xfrm>
          <a:prstGeom prst="rect">
            <a:avLst/>
          </a:prstGeom>
          <a:gradFill>
            <a:gsLst>
              <a:gs pos="7000">
                <a:schemeClr val="tx1">
                  <a:alpha val="50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57150" bIns="57150" rtlCol="0" anchor="t" anchorCtr="0"/>
          <a:lstStyle/>
          <a:p>
            <a:pPr algn="l"/>
            <a:endParaRPr lang="en-US" sz="1237" dirty="0">
              <a:solidFill>
                <a:schemeClr val="bg2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-774"/>
            <a:ext cx="9153853" cy="514427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525933" y="1555365"/>
            <a:ext cx="4777740" cy="1303947"/>
          </a:xfrm>
          <a:prstGeom prst="rect">
            <a:avLst/>
          </a:prstGeom>
          <a:noFill/>
          <a:effectLst>
            <a:outerShdw blurRad="127000" algn="ctr" rotWithShape="0">
              <a:srgbClr val="000000"/>
            </a:outerShdw>
          </a:effectLst>
        </p:spPr>
        <p:txBody>
          <a:bodyPr wrap="square" lIns="0" tIns="182880" rIns="0" bIns="137160" anchor="b" anchorCtr="0">
            <a:spAutoFit/>
          </a:bodyPr>
          <a:lstStyle>
            <a:lvl1pPr marL="0" indent="0" algn="l" defTabSz="340498">
              <a:lnSpc>
                <a:spcPct val="85000"/>
              </a:lnSpc>
              <a:spcAft>
                <a:spcPts val="0"/>
              </a:spcAft>
              <a:tabLst/>
              <a:defRPr sz="3749" b="1" baseline="0">
                <a:solidFill>
                  <a:schemeClr val="tx2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Title Goes Here</a:t>
            </a:r>
            <a:br>
              <a:rPr lang="en-US" dirty="0"/>
            </a:br>
            <a:r>
              <a:rPr lang="en-US" dirty="0"/>
              <a:t>(Maximum Three Lines)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525934" y="2858762"/>
            <a:ext cx="4777740" cy="721201"/>
          </a:xfrm>
          <a:prstGeom prst="rect">
            <a:avLst/>
          </a:prstGeom>
          <a:effectLst>
            <a:outerShdw blurRad="63500" algn="ctr" rotWithShape="0">
              <a:srgbClr val="000000">
                <a:alpha val="50000"/>
              </a:srgbClr>
            </a:outerShdw>
          </a:effectLst>
        </p:spPr>
        <p:txBody>
          <a:bodyPr lIns="0">
            <a:noAutofit/>
          </a:bodyPr>
          <a:lstStyle>
            <a:lvl1pPr marL="0" indent="0" algn="l">
              <a:lnSpc>
                <a:spcPct val="85000"/>
              </a:lnSpc>
              <a:spcBef>
                <a:spcPts val="125"/>
              </a:spcBef>
              <a:spcAft>
                <a:spcPts val="125"/>
              </a:spcAft>
              <a:buNone/>
              <a:defRPr sz="2250" b="1" baseline="0">
                <a:solidFill>
                  <a:schemeClr val="bg2"/>
                </a:solidFill>
                <a:latin typeface="+mj-lt"/>
                <a:cs typeface="Arial"/>
              </a:defRPr>
            </a:lvl1pPr>
            <a:lvl2pPr marL="3428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3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2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1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0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Subhead or Speaker Name</a:t>
            </a: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74258" y="4384342"/>
            <a:ext cx="1371600" cy="582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501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Photo Layout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harmacy - Cardinal Health - compressed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7193" cy="5143500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0" y="1059657"/>
            <a:ext cx="4810125" cy="2952749"/>
          </a:xfrm>
          <a:prstGeom prst="rect">
            <a:avLst/>
          </a:prstGeom>
          <a:gradFill>
            <a:gsLst>
              <a:gs pos="7000">
                <a:schemeClr val="tx1">
                  <a:alpha val="50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57150" bIns="57150" rtlCol="0" anchor="t" anchorCtr="0"/>
          <a:lstStyle/>
          <a:p>
            <a:pPr algn="l"/>
            <a:endParaRPr lang="en-US" sz="1237" dirty="0">
              <a:solidFill>
                <a:schemeClr val="bg2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-774"/>
            <a:ext cx="9153853" cy="514427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525933" y="1555365"/>
            <a:ext cx="4777740" cy="1303947"/>
          </a:xfrm>
          <a:prstGeom prst="rect">
            <a:avLst/>
          </a:prstGeom>
          <a:noFill/>
          <a:effectLst>
            <a:outerShdw blurRad="127000" algn="ctr" rotWithShape="0">
              <a:srgbClr val="000000"/>
            </a:outerShdw>
          </a:effectLst>
        </p:spPr>
        <p:txBody>
          <a:bodyPr wrap="square" lIns="0" tIns="182880" rIns="0" bIns="137160" anchor="b" anchorCtr="0">
            <a:spAutoFit/>
          </a:bodyPr>
          <a:lstStyle>
            <a:lvl1pPr marL="0" indent="0" algn="l" defTabSz="340498">
              <a:lnSpc>
                <a:spcPct val="85000"/>
              </a:lnSpc>
              <a:spcAft>
                <a:spcPts val="0"/>
              </a:spcAft>
              <a:tabLst/>
              <a:defRPr sz="3749" b="1" baseline="0">
                <a:solidFill>
                  <a:schemeClr val="tx2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Title Goes Here</a:t>
            </a:r>
            <a:br>
              <a:rPr lang="en-US" dirty="0"/>
            </a:br>
            <a:r>
              <a:rPr lang="en-US" dirty="0"/>
              <a:t>(Maximum Three Lines)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525934" y="2858762"/>
            <a:ext cx="4777740" cy="721201"/>
          </a:xfrm>
          <a:prstGeom prst="rect">
            <a:avLst/>
          </a:prstGeom>
          <a:effectLst>
            <a:outerShdw blurRad="63500" algn="ctr" rotWithShape="0">
              <a:srgbClr val="000000">
                <a:alpha val="50000"/>
              </a:srgbClr>
            </a:outerShdw>
          </a:effectLst>
        </p:spPr>
        <p:txBody>
          <a:bodyPr lIns="0">
            <a:noAutofit/>
          </a:bodyPr>
          <a:lstStyle>
            <a:lvl1pPr marL="0" indent="0" algn="l">
              <a:lnSpc>
                <a:spcPct val="85000"/>
              </a:lnSpc>
              <a:spcBef>
                <a:spcPts val="125"/>
              </a:spcBef>
              <a:spcAft>
                <a:spcPts val="125"/>
              </a:spcAft>
              <a:buNone/>
              <a:defRPr sz="2250" b="1" baseline="0">
                <a:solidFill>
                  <a:schemeClr val="bg2"/>
                </a:solidFill>
                <a:latin typeface="+mj-lt"/>
                <a:cs typeface="Arial"/>
              </a:defRPr>
            </a:lvl1pPr>
            <a:lvl2pPr marL="3428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3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2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1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0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Subhead or Speaker Name</a:t>
            </a: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74258" y="4384342"/>
            <a:ext cx="1371600" cy="582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609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itle Photo Layout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 userDrawn="1"/>
        </p:nvGrpSpPr>
        <p:grpSpPr>
          <a:xfrm>
            <a:off x="-3714" y="1"/>
            <a:ext cx="9147714" cy="5162399"/>
            <a:chOff x="-5943" y="0"/>
            <a:chExt cx="14636343" cy="8259839"/>
          </a:xfrm>
        </p:grpSpPr>
        <p:pic>
          <p:nvPicPr>
            <p:cNvPr id="9" name="Picture 8"/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0"/>
              <a:ext cx="14630400" cy="8229600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-5943" y="0"/>
              <a:ext cx="14630401" cy="8259839"/>
            </a:xfrm>
            <a:prstGeom prst="rect">
              <a:avLst/>
            </a:prstGeom>
          </p:spPr>
        </p:pic>
      </p:grpSp>
      <p:sp>
        <p:nvSpPr>
          <p:cNvPr id="14" name="Rectangle 13"/>
          <p:cNvSpPr/>
          <p:nvPr userDrawn="1"/>
        </p:nvSpPr>
        <p:spPr>
          <a:xfrm>
            <a:off x="0" y="1059657"/>
            <a:ext cx="4810125" cy="2952749"/>
          </a:xfrm>
          <a:prstGeom prst="rect">
            <a:avLst/>
          </a:prstGeom>
          <a:gradFill>
            <a:gsLst>
              <a:gs pos="7000">
                <a:schemeClr val="tx1">
                  <a:alpha val="50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57150" bIns="57150" rtlCol="0" anchor="t" anchorCtr="0"/>
          <a:lstStyle/>
          <a:p>
            <a:pPr algn="l"/>
            <a:endParaRPr lang="en-US" sz="1237" dirty="0">
              <a:solidFill>
                <a:schemeClr val="bg2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525933" y="1555365"/>
            <a:ext cx="4777740" cy="1303947"/>
          </a:xfrm>
          <a:prstGeom prst="rect">
            <a:avLst/>
          </a:prstGeom>
          <a:noFill/>
          <a:effectLst>
            <a:outerShdw blurRad="127000" algn="ctr" rotWithShape="0">
              <a:srgbClr val="000000"/>
            </a:outerShdw>
          </a:effectLst>
        </p:spPr>
        <p:txBody>
          <a:bodyPr wrap="square" lIns="0" tIns="182880" rIns="0" bIns="137160" anchor="b" anchorCtr="0">
            <a:spAutoFit/>
          </a:bodyPr>
          <a:lstStyle>
            <a:lvl1pPr marL="0" indent="0" algn="l" defTabSz="340498">
              <a:lnSpc>
                <a:spcPct val="85000"/>
              </a:lnSpc>
              <a:spcAft>
                <a:spcPts val="0"/>
              </a:spcAft>
              <a:tabLst/>
              <a:defRPr sz="3749" b="1" baseline="0">
                <a:solidFill>
                  <a:schemeClr val="tx2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Title Goes Here</a:t>
            </a:r>
            <a:br>
              <a:rPr lang="en-US" dirty="0"/>
            </a:br>
            <a:r>
              <a:rPr lang="en-US" dirty="0"/>
              <a:t>(Maximum Three Lines)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525934" y="2858762"/>
            <a:ext cx="4777740" cy="721201"/>
          </a:xfrm>
          <a:prstGeom prst="rect">
            <a:avLst/>
          </a:prstGeom>
          <a:effectLst>
            <a:outerShdw blurRad="63500" algn="ctr" rotWithShape="0">
              <a:srgbClr val="000000">
                <a:alpha val="50000"/>
              </a:srgbClr>
            </a:outerShdw>
          </a:effectLst>
        </p:spPr>
        <p:txBody>
          <a:bodyPr lIns="0">
            <a:noAutofit/>
          </a:bodyPr>
          <a:lstStyle>
            <a:lvl1pPr marL="0" indent="0" algn="l">
              <a:lnSpc>
                <a:spcPct val="85000"/>
              </a:lnSpc>
              <a:spcBef>
                <a:spcPts val="125"/>
              </a:spcBef>
              <a:spcAft>
                <a:spcPts val="125"/>
              </a:spcAft>
              <a:buNone/>
              <a:defRPr sz="2250" b="1" baseline="0">
                <a:solidFill>
                  <a:schemeClr val="bg2"/>
                </a:solidFill>
                <a:latin typeface="+mj-lt"/>
                <a:cs typeface="Arial"/>
              </a:defRPr>
            </a:lvl1pPr>
            <a:lvl2pPr marL="3428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3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2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1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0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Subhead or Speaker Name</a:t>
            </a: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74258" y="4384342"/>
            <a:ext cx="1371600" cy="582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795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Title Photo Layout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rescient Case Study Image.jp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-8819"/>
            <a:ext cx="9143999" cy="515231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06" y="-8818"/>
            <a:ext cx="9144001" cy="5162399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0" y="1059657"/>
            <a:ext cx="4810125" cy="2952749"/>
          </a:xfrm>
          <a:prstGeom prst="rect">
            <a:avLst/>
          </a:prstGeom>
          <a:gradFill>
            <a:gsLst>
              <a:gs pos="7000">
                <a:schemeClr val="tx1">
                  <a:alpha val="50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57150" bIns="57150" rtlCol="0" anchor="t" anchorCtr="0"/>
          <a:lstStyle/>
          <a:p>
            <a:pPr algn="l"/>
            <a:endParaRPr lang="en-US" sz="1237" dirty="0">
              <a:solidFill>
                <a:schemeClr val="bg2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 userDrawn="1">
            <p:ph type="ctrTitle" hasCustomPrompt="1"/>
          </p:nvPr>
        </p:nvSpPr>
        <p:spPr bwMode="gray">
          <a:xfrm>
            <a:off x="525933" y="1555365"/>
            <a:ext cx="4777740" cy="1303947"/>
          </a:xfrm>
          <a:prstGeom prst="rect">
            <a:avLst/>
          </a:prstGeom>
          <a:noFill/>
          <a:effectLst>
            <a:outerShdw blurRad="127000" algn="ctr" rotWithShape="0">
              <a:srgbClr val="000000"/>
            </a:outerShdw>
          </a:effectLst>
        </p:spPr>
        <p:txBody>
          <a:bodyPr wrap="square" lIns="0" tIns="182880" rIns="0" bIns="137160" anchor="b" anchorCtr="0">
            <a:spAutoFit/>
          </a:bodyPr>
          <a:lstStyle>
            <a:lvl1pPr marL="0" indent="0" algn="l" defTabSz="340498">
              <a:lnSpc>
                <a:spcPct val="85000"/>
              </a:lnSpc>
              <a:spcAft>
                <a:spcPts val="0"/>
              </a:spcAft>
              <a:tabLst/>
              <a:defRPr sz="3749" b="1" baseline="0">
                <a:solidFill>
                  <a:schemeClr val="tx2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Title Goes Here</a:t>
            </a:r>
            <a:br>
              <a:rPr lang="en-US" dirty="0"/>
            </a:br>
            <a:r>
              <a:rPr lang="en-US" dirty="0"/>
              <a:t>(Maximum Three Lines)</a:t>
            </a:r>
          </a:p>
        </p:txBody>
      </p:sp>
      <p:sp>
        <p:nvSpPr>
          <p:cNvPr id="8" name="Subtitle 2"/>
          <p:cNvSpPr>
            <a:spLocks noGrp="1"/>
          </p:cNvSpPr>
          <p:nvPr userDrawn="1">
            <p:ph type="subTitle" idx="1" hasCustomPrompt="1"/>
          </p:nvPr>
        </p:nvSpPr>
        <p:spPr bwMode="gray">
          <a:xfrm>
            <a:off x="525934" y="2858762"/>
            <a:ext cx="4777740" cy="721201"/>
          </a:xfrm>
          <a:prstGeom prst="rect">
            <a:avLst/>
          </a:prstGeom>
          <a:effectLst>
            <a:outerShdw blurRad="63500" algn="ctr" rotWithShape="0">
              <a:srgbClr val="000000">
                <a:alpha val="50000"/>
              </a:srgbClr>
            </a:outerShdw>
          </a:effectLst>
        </p:spPr>
        <p:txBody>
          <a:bodyPr lIns="0">
            <a:noAutofit/>
          </a:bodyPr>
          <a:lstStyle>
            <a:lvl1pPr marL="0" indent="0" algn="l">
              <a:lnSpc>
                <a:spcPct val="85000"/>
              </a:lnSpc>
              <a:spcBef>
                <a:spcPts val="125"/>
              </a:spcBef>
              <a:spcAft>
                <a:spcPts val="125"/>
              </a:spcAft>
              <a:buNone/>
              <a:defRPr sz="2250" b="1" baseline="0">
                <a:solidFill>
                  <a:schemeClr val="bg2"/>
                </a:solidFill>
                <a:latin typeface="+mj-lt"/>
                <a:cs typeface="Arial"/>
              </a:defRPr>
            </a:lvl1pPr>
            <a:lvl2pPr marL="3428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3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2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1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0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Subhead or Speaker Name</a:t>
            </a: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74258" y="4384342"/>
            <a:ext cx="1371600" cy="582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403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Title Photo Layout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>
          <a:xfrm>
            <a:off x="-1" y="-1"/>
            <a:ext cx="9163141" cy="5143501"/>
            <a:chOff x="-1" y="-1"/>
            <a:chExt cx="14661025" cy="8229601"/>
          </a:xfrm>
        </p:grpSpPr>
        <p:pic>
          <p:nvPicPr>
            <p:cNvPr id="4" name="Picture 3" descr="Utility.ElectricPowerLines.jpg"/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-1" y="-1"/>
              <a:ext cx="14661025" cy="8229601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 userDrawn="1"/>
          </p:nvSpPr>
          <p:spPr>
            <a:xfrm>
              <a:off x="0" y="0"/>
              <a:ext cx="14630400" cy="8229600"/>
            </a:xfrm>
            <a:prstGeom prst="rect">
              <a:avLst/>
            </a:prstGeom>
            <a:solidFill>
              <a:schemeClr val="tx2">
                <a:alpha val="80000"/>
              </a:schemeClr>
            </a:solidFill>
            <a:ln w="127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82880" tIns="182880" rIns="182880" bIns="182880" rtlCol="0" anchor="ctr" anchorCtr="0">
              <a:noAutofit/>
            </a:bodyPr>
            <a:lstStyle/>
            <a:p>
              <a:pPr algn="ctr">
                <a:lnSpc>
                  <a:spcPct val="85000"/>
                </a:lnSpc>
                <a:spcBef>
                  <a:spcPts val="375"/>
                </a:spcBef>
              </a:pPr>
              <a:endParaRPr lang="en-US" sz="1750" dirty="0" err="1">
                <a:solidFill>
                  <a:schemeClr val="tx2"/>
                </a:solidFill>
              </a:endParaRPr>
            </a:p>
          </p:txBody>
        </p:sp>
      </p:grp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24084" y="-53806"/>
            <a:ext cx="9294993" cy="5247644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0" y="1059657"/>
            <a:ext cx="4810125" cy="2952749"/>
          </a:xfrm>
          <a:prstGeom prst="rect">
            <a:avLst/>
          </a:prstGeom>
          <a:gradFill>
            <a:gsLst>
              <a:gs pos="7000">
                <a:schemeClr val="tx1">
                  <a:alpha val="50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57150" bIns="57150" rtlCol="0" anchor="t" anchorCtr="0"/>
          <a:lstStyle/>
          <a:p>
            <a:pPr algn="l"/>
            <a:endParaRPr lang="en-US" sz="1237" dirty="0">
              <a:solidFill>
                <a:schemeClr val="bg2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 userDrawn="1">
            <p:ph type="ctrTitle" hasCustomPrompt="1"/>
          </p:nvPr>
        </p:nvSpPr>
        <p:spPr bwMode="gray">
          <a:xfrm>
            <a:off x="525933" y="1555365"/>
            <a:ext cx="4777740" cy="1303947"/>
          </a:xfrm>
          <a:prstGeom prst="rect">
            <a:avLst/>
          </a:prstGeom>
          <a:noFill/>
          <a:effectLst>
            <a:outerShdw blurRad="127000" algn="ctr" rotWithShape="0">
              <a:srgbClr val="000000"/>
            </a:outerShdw>
          </a:effectLst>
        </p:spPr>
        <p:txBody>
          <a:bodyPr wrap="square" lIns="0" tIns="182880" rIns="0" bIns="137160" anchor="b" anchorCtr="0">
            <a:spAutoFit/>
          </a:bodyPr>
          <a:lstStyle>
            <a:lvl1pPr marL="0" indent="0" algn="l" defTabSz="340498">
              <a:lnSpc>
                <a:spcPct val="85000"/>
              </a:lnSpc>
              <a:spcAft>
                <a:spcPts val="0"/>
              </a:spcAft>
              <a:tabLst/>
              <a:defRPr sz="3749" b="1" baseline="0">
                <a:solidFill>
                  <a:schemeClr val="tx2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Title Goes Here</a:t>
            </a:r>
            <a:br>
              <a:rPr lang="en-US" dirty="0"/>
            </a:br>
            <a:r>
              <a:rPr lang="en-US" dirty="0"/>
              <a:t>(Maximum Three Lines)</a:t>
            </a:r>
          </a:p>
        </p:txBody>
      </p:sp>
      <p:sp>
        <p:nvSpPr>
          <p:cNvPr id="8" name="Subtitle 2"/>
          <p:cNvSpPr>
            <a:spLocks noGrp="1"/>
          </p:cNvSpPr>
          <p:nvPr userDrawn="1">
            <p:ph type="subTitle" idx="1" hasCustomPrompt="1"/>
          </p:nvPr>
        </p:nvSpPr>
        <p:spPr bwMode="gray">
          <a:xfrm>
            <a:off x="525934" y="2858762"/>
            <a:ext cx="4777740" cy="721201"/>
          </a:xfrm>
          <a:prstGeom prst="rect">
            <a:avLst/>
          </a:prstGeom>
          <a:effectLst>
            <a:outerShdw blurRad="63500" algn="ctr" rotWithShape="0">
              <a:srgbClr val="000000">
                <a:alpha val="50000"/>
              </a:srgbClr>
            </a:outerShdw>
          </a:effectLst>
        </p:spPr>
        <p:txBody>
          <a:bodyPr lIns="0">
            <a:noAutofit/>
          </a:bodyPr>
          <a:lstStyle>
            <a:lvl1pPr marL="0" indent="0" algn="l">
              <a:lnSpc>
                <a:spcPct val="85000"/>
              </a:lnSpc>
              <a:spcBef>
                <a:spcPts val="125"/>
              </a:spcBef>
              <a:spcAft>
                <a:spcPts val="125"/>
              </a:spcAft>
              <a:buNone/>
              <a:defRPr sz="2250" b="1" baseline="0">
                <a:solidFill>
                  <a:schemeClr val="bg2"/>
                </a:solidFill>
                <a:latin typeface="+mj-lt"/>
                <a:cs typeface="Arial"/>
              </a:defRPr>
            </a:lvl1pPr>
            <a:lvl2pPr marL="3428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3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2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1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0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Subhead or Speaker Name</a:t>
            </a: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74258" y="4384342"/>
            <a:ext cx="1371600" cy="582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953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- Data Discov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 rot="10800000" flipV="1">
            <a:off x="-2" y="1953108"/>
            <a:ext cx="9144000" cy="1474471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91" tIns="34296" rIns="68591" bIns="34296" rtlCol="0" anchor="ctr"/>
          <a:lstStyle/>
          <a:p>
            <a:pPr algn="ctr"/>
            <a:endParaRPr lang="en-US" sz="1237" dirty="0">
              <a:solidFill>
                <a:srgbClr val="1E1E1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459610" y="2136098"/>
            <a:ext cx="5180038" cy="1108476"/>
          </a:xfrm>
        </p:spPr>
        <p:txBody>
          <a:bodyPr>
            <a:normAutofit/>
          </a:bodyPr>
          <a:lstStyle>
            <a:lvl1pPr marL="0" indent="0" algn="l" defTabSz="340554" rtl="0" eaLnBrk="1" fontAlgn="base" hangingPunct="1">
              <a:spcBef>
                <a:spcPct val="0"/>
              </a:spcBef>
              <a:spcAft>
                <a:spcPct val="0"/>
              </a:spcAft>
              <a:tabLst/>
              <a:defRPr lang="en-US" sz="2687" kern="1200" baseline="0" dirty="0">
                <a:solidFill>
                  <a:schemeClr val="bg2"/>
                </a:solidFill>
                <a:latin typeface="Arial"/>
                <a:ea typeface="ヒラギノ角ゴ Pro W3" charset="-128"/>
                <a:cs typeface="Arial"/>
              </a:defRPr>
            </a:lvl1pPr>
          </a:lstStyle>
          <a:p>
            <a:r>
              <a:rPr lang="en-US" dirty="0"/>
              <a:t>Company Name Goes Here</a:t>
            </a:r>
          </a:p>
        </p:txBody>
      </p:sp>
      <p:pic>
        <p:nvPicPr>
          <p:cNvPr id="38" name="Picture 37" descr="Hortonworks_logo_white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7560066" y="4450104"/>
            <a:ext cx="1147404" cy="569214"/>
          </a:xfrm>
          <a:prstGeom prst="rect">
            <a:avLst/>
          </a:prstGeom>
        </p:spPr>
      </p:pic>
      <p:sp>
        <p:nvSpPr>
          <p:cNvPr id="74" name="TextBox 73"/>
          <p:cNvSpPr txBox="1"/>
          <p:nvPr userDrawn="1"/>
        </p:nvSpPr>
        <p:spPr>
          <a:xfrm>
            <a:off x="519875" y="4857355"/>
            <a:ext cx="721460" cy="1714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90000"/>
              </a:lnSpc>
            </a:pPr>
            <a:r>
              <a:rPr lang="en-US" sz="688" b="1" spc="-53" dirty="0">
                <a:solidFill>
                  <a:schemeClr val="bg2"/>
                </a:solidFill>
                <a:latin typeface="+mn-lt"/>
              </a:rPr>
              <a:t> </a:t>
            </a:r>
            <a:fld id="{9484F7A5-6A8F-8446-A111-2677E1911D97}" type="slidenum">
              <a:rPr lang="en-US" sz="688" b="1" spc="-53" smtClean="0">
                <a:solidFill>
                  <a:schemeClr val="bg2"/>
                </a:solidFill>
                <a:latin typeface="+mn-lt"/>
              </a:rPr>
              <a:pPr algn="l">
                <a:lnSpc>
                  <a:spcPct val="90000"/>
                </a:lnSpc>
              </a:pPr>
              <a:t>‹#›</a:t>
            </a:fld>
            <a:endParaRPr lang="en-US" sz="688" b="1" spc="-53" dirty="0">
              <a:solidFill>
                <a:schemeClr val="bg2"/>
              </a:solidFill>
              <a:latin typeface="+mn-lt"/>
            </a:endParaRPr>
          </a:p>
        </p:txBody>
      </p:sp>
      <p:sp>
        <p:nvSpPr>
          <p:cNvPr id="75" name="TextBox 74"/>
          <p:cNvSpPr txBox="1"/>
          <p:nvPr userDrawn="1"/>
        </p:nvSpPr>
        <p:spPr>
          <a:xfrm>
            <a:off x="1241336" y="4857355"/>
            <a:ext cx="2407691" cy="17145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>
              <a:spcBef>
                <a:spcPts val="0"/>
              </a:spcBef>
              <a:buFont typeface="Arial"/>
              <a:buNone/>
              <a:defRPr/>
            </a:pPr>
            <a:r>
              <a:rPr lang="en-US" sz="688" dirty="0">
                <a:solidFill>
                  <a:schemeClr val="bg2"/>
                </a:solidFill>
                <a:latin typeface="+mn-lt"/>
                <a:ea typeface="ヒラギノ角ゴ Pro W3" charset="-128"/>
                <a:cs typeface="ヒラギノ角ゴ Pro W3" charset="-128"/>
              </a:rPr>
              <a:t>© Hortonworks Inc. 2011 – 2016. All Rights Reserved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9" y="1953101"/>
            <a:ext cx="9144000" cy="3429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91" tIns="34296" rIns="68591" bIns="34296" rtlCol="0" anchor="ctr"/>
          <a:lstStyle/>
          <a:p>
            <a:pPr lvl="0" algn="ctr"/>
            <a:endParaRPr lang="en-US" sz="1237" dirty="0">
              <a:solidFill>
                <a:srgbClr val="1E1E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2453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  <p:bldP spid="8" grpId="1" animBg="1"/>
    </p:bld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- Single View"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 rot="10800000" flipV="1">
            <a:off x="-1" y="1"/>
            <a:ext cx="9144001" cy="617220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91" tIns="34296" rIns="68591" bIns="34296" rtlCol="0" anchor="ctr"/>
          <a:lstStyle/>
          <a:p>
            <a:pPr algn="ctr"/>
            <a:endParaRPr lang="en-US" sz="1237" dirty="0">
              <a:solidFill>
                <a:srgbClr val="1E1E1E"/>
              </a:solidFill>
              <a:latin typeface="Arial"/>
            </a:endParaRPr>
          </a:p>
        </p:txBody>
      </p:sp>
      <p:sp>
        <p:nvSpPr>
          <p:cNvPr id="9" name="Rectangle 8"/>
          <p:cNvSpPr/>
          <p:nvPr userDrawn="1"/>
        </p:nvSpPr>
        <p:spPr>
          <a:xfrm rot="10800000" flipV="1">
            <a:off x="1" y="1"/>
            <a:ext cx="9143999" cy="4800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91" tIns="34296" rIns="68591" bIns="34296" rtlCol="0" anchor="ctr"/>
          <a:lstStyle/>
          <a:p>
            <a:pPr algn="ctr"/>
            <a:endParaRPr lang="en-US" sz="1237" dirty="0">
              <a:solidFill>
                <a:srgbClr val="1E1E1E"/>
              </a:solidFill>
              <a:latin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88876" y="1028700"/>
            <a:ext cx="5487829" cy="754380"/>
          </a:xfrm>
        </p:spPr>
        <p:txBody>
          <a:bodyPr anchor="b">
            <a:normAutofit/>
          </a:bodyPr>
          <a:lstStyle>
            <a:lvl1pPr marL="0" algn="l" defTabSz="342935" rtl="0" eaLnBrk="1" fontAlgn="base" latinLnBrk="0" hangingPunct="1">
              <a:spcBef>
                <a:spcPct val="0"/>
              </a:spcBef>
              <a:spcAft>
                <a:spcPct val="0"/>
              </a:spcAft>
              <a:defRPr lang="en-US" sz="2124" kern="1200" baseline="0" dirty="0">
                <a:solidFill>
                  <a:schemeClr val="tx2"/>
                </a:solidFill>
                <a:latin typeface="Arial"/>
                <a:ea typeface="ヒラギノ角ゴ Pro W3" charset="-128"/>
                <a:cs typeface="Arial"/>
              </a:defRPr>
            </a:lvl1pPr>
          </a:lstStyle>
          <a:p>
            <a:r>
              <a:rPr lang="en-US" dirty="0"/>
              <a:t>Headline Goes Here</a:t>
            </a:r>
            <a:br>
              <a:rPr lang="en-US" dirty="0"/>
            </a:br>
            <a:r>
              <a:rPr lang="en-US" dirty="0"/>
              <a:t>(maximum two lines)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857478" y="1954530"/>
            <a:ext cx="6283564" cy="0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445893" y="1"/>
            <a:ext cx="2057936" cy="48006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342935" rtl="0" eaLnBrk="1" fontAlgn="base" hangingPunct="1">
              <a:spcBef>
                <a:spcPct val="0"/>
              </a:spcBef>
              <a:spcAft>
                <a:spcPct val="0"/>
              </a:spcAft>
              <a:defRPr lang="en-US" sz="1499" b="0" kern="1200" baseline="0" dirty="0">
                <a:solidFill>
                  <a:schemeClr val="bg2"/>
                </a:solidFill>
                <a:latin typeface="Arial"/>
                <a:ea typeface="ヒラギノ角ゴ Pro W3" charset="-128"/>
                <a:cs typeface="Arial"/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21" name="TextBox 20"/>
          <p:cNvSpPr txBox="1"/>
          <p:nvPr userDrawn="1"/>
        </p:nvSpPr>
        <p:spPr>
          <a:xfrm>
            <a:off x="519875" y="4857355"/>
            <a:ext cx="721460" cy="1714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fld id="{9484F7A5-6A8F-8446-A111-2677E1911D97}" type="slidenum">
              <a:rPr lang="en-US" sz="688" b="1" spc="-53" smtClean="0">
                <a:solidFill>
                  <a:srgbClr val="818A8F"/>
                </a:solidFill>
                <a:latin typeface="Arial"/>
                <a:ea typeface="ＭＳ Ｐゴシック" charset="0"/>
                <a:cs typeface="ＭＳ Ｐゴシック" charset="0"/>
              </a:rPr>
              <a:pPr>
                <a:lnSpc>
                  <a:spcPct val="90000"/>
                </a:lnSpc>
              </a:pPr>
              <a:t>‹#›</a:t>
            </a:fld>
            <a:endParaRPr lang="en-US" sz="688" b="1" spc="-53" dirty="0">
              <a:solidFill>
                <a:srgbClr val="818A8F"/>
              </a:solidFill>
              <a:latin typeface="Arial"/>
              <a:ea typeface="ＭＳ Ｐゴシック" charset="0"/>
              <a:cs typeface="ＭＳ Ｐゴシック" charset="0"/>
            </a:endParaRPr>
          </a:p>
        </p:txBody>
      </p:sp>
      <p:sp>
        <p:nvSpPr>
          <p:cNvPr id="22" name="TextBox 21"/>
          <p:cNvSpPr txBox="1"/>
          <p:nvPr userDrawn="1"/>
        </p:nvSpPr>
        <p:spPr>
          <a:xfrm>
            <a:off x="1241336" y="4857355"/>
            <a:ext cx="2407691" cy="17145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>
              <a:buFont typeface="Arial"/>
              <a:buNone/>
              <a:defRPr/>
            </a:pPr>
            <a:r>
              <a:rPr lang="en-US" sz="688" dirty="0">
                <a:solidFill>
                  <a:srgbClr val="818A8F"/>
                </a:solidFill>
                <a:latin typeface="Arial"/>
                <a:ea typeface="ヒラギノ角ゴ Pro W3" charset="-128"/>
                <a:cs typeface="ヒラギノ角ゴ Pro W3" charset="-128"/>
              </a:rPr>
              <a:t>© Hortonworks Inc. 2011 – 2016. All Rights Reserved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788875" y="2160270"/>
            <a:ext cx="6173808" cy="24003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 baseline="0"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1"/>
            <a:r>
              <a:rPr lang="en-US" dirty="0"/>
              <a:t>Subtopics Go Here – 20pt</a:t>
            </a:r>
          </a:p>
          <a:p>
            <a:pPr lvl="2"/>
            <a:r>
              <a:rPr lang="en-US" dirty="0"/>
              <a:t>Bulleted Subtopics Go Here – 18pt</a:t>
            </a:r>
          </a:p>
          <a:p>
            <a:pPr lvl="3"/>
            <a:r>
              <a:rPr lang="en-US" dirty="0"/>
              <a:t>Only use this level if necessary</a:t>
            </a:r>
          </a:p>
          <a:p>
            <a:pPr lvl="4"/>
            <a:r>
              <a:rPr lang="en-US" dirty="0"/>
              <a:t>You should never have to use this level</a:t>
            </a:r>
          </a:p>
        </p:txBody>
      </p:sp>
      <p:pic>
        <p:nvPicPr>
          <p:cNvPr id="39" name="Picture 38" descr="Hortonworks_logo_white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7560066" y="4450104"/>
            <a:ext cx="1147404" cy="569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540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 advAuto="0">
        <p:tmplLst>
          <p:tmpl lvl="2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13784"/>
            <a:ext cx="8724900" cy="675165"/>
          </a:xfrm>
        </p:spPr>
        <p:txBody>
          <a:bodyPr/>
          <a:lstStyle>
            <a:lvl1pPr>
              <a:defRPr b="1" i="0">
                <a:solidFill>
                  <a:srgbClr val="75222E"/>
                </a:solidFill>
                <a:latin typeface="Avenir Black" charset="0"/>
                <a:ea typeface="Avenir Black" charset="0"/>
                <a:cs typeface="Avenir Black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37260"/>
            <a:ext cx="8724900" cy="3695463"/>
          </a:xfrm>
        </p:spPr>
        <p:txBody>
          <a:bodyPr/>
          <a:lstStyle>
            <a:lvl1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1pPr>
            <a:lvl2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2pPr>
            <a:lvl3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3pPr>
            <a:lvl4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4pPr>
            <a:lvl5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228600" y="822206"/>
            <a:ext cx="8724900" cy="0"/>
          </a:xfrm>
          <a:prstGeom prst="line">
            <a:avLst/>
          </a:prstGeom>
          <a:ln w="38100">
            <a:solidFill>
              <a:srgbClr val="3C39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47634" y="4687979"/>
            <a:ext cx="1105865" cy="23610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 - Data Enrichment">
    <p:bg>
      <p:bgPr>
        <a:solidFill>
          <a:srgbClr val="ABB2B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 rot="10800000" flipV="1">
            <a:off x="-1" y="1"/>
            <a:ext cx="9144001" cy="617220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91" tIns="34296" rIns="68591" bIns="34296" rtlCol="0" anchor="ctr"/>
          <a:lstStyle/>
          <a:p>
            <a:pPr algn="ctr"/>
            <a:endParaRPr lang="en-US" sz="1237" dirty="0">
              <a:solidFill>
                <a:srgbClr val="1E1E1E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 rot="10800000" flipV="1">
            <a:off x="1" y="1"/>
            <a:ext cx="9143999" cy="4800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91" tIns="34296" rIns="68591" bIns="34296" rtlCol="0" anchor="ctr"/>
          <a:lstStyle/>
          <a:p>
            <a:pPr algn="ctr"/>
            <a:endParaRPr lang="en-US" sz="1237" dirty="0">
              <a:solidFill>
                <a:srgbClr val="1E1E1E"/>
              </a:solidFill>
            </a:endParaRP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445889" y="1"/>
            <a:ext cx="4922166" cy="48006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342935" rtl="0" eaLnBrk="1" fontAlgn="base" hangingPunct="1">
              <a:spcBef>
                <a:spcPct val="0"/>
              </a:spcBef>
              <a:spcAft>
                <a:spcPct val="0"/>
              </a:spcAft>
              <a:defRPr lang="en-US" sz="1499" b="0" kern="1200" baseline="0" dirty="0">
                <a:solidFill>
                  <a:schemeClr val="bg2"/>
                </a:solidFill>
                <a:latin typeface="Arial"/>
                <a:ea typeface="ヒラギノ角ゴ Pro W3" charset="-128"/>
                <a:cs typeface="Arial"/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21" name="TextBox 20"/>
          <p:cNvSpPr txBox="1"/>
          <p:nvPr userDrawn="1"/>
        </p:nvSpPr>
        <p:spPr>
          <a:xfrm>
            <a:off x="519875" y="4857355"/>
            <a:ext cx="721460" cy="1714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fld id="{9484F7A5-6A8F-8446-A111-2677E1911D97}" type="slidenum">
              <a:rPr lang="en-US" sz="688" b="1" spc="-53" smtClean="0">
                <a:solidFill>
                  <a:srgbClr val="818A8F"/>
                </a:solidFill>
              </a:rPr>
              <a:pPr>
                <a:lnSpc>
                  <a:spcPct val="90000"/>
                </a:lnSpc>
              </a:pPr>
              <a:t>‹#›</a:t>
            </a:fld>
            <a:endParaRPr lang="en-US" sz="688" b="1" spc="-53" dirty="0">
              <a:solidFill>
                <a:srgbClr val="818A8F"/>
              </a:solidFill>
            </a:endParaRPr>
          </a:p>
        </p:txBody>
      </p:sp>
      <p:sp>
        <p:nvSpPr>
          <p:cNvPr id="22" name="TextBox 21"/>
          <p:cNvSpPr txBox="1"/>
          <p:nvPr userDrawn="1"/>
        </p:nvSpPr>
        <p:spPr>
          <a:xfrm>
            <a:off x="1241336" y="4857355"/>
            <a:ext cx="2407691" cy="17145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>
              <a:buFont typeface="Arial"/>
              <a:buNone/>
              <a:defRPr/>
            </a:pPr>
            <a:r>
              <a:rPr lang="en-US" sz="688" dirty="0">
                <a:solidFill>
                  <a:srgbClr val="818A8F"/>
                </a:solidFill>
                <a:ea typeface="ヒラギノ角ゴ Pro W3" charset="-128"/>
                <a:cs typeface="ヒラギノ角ゴ Pro W3" charset="-128"/>
              </a:rPr>
              <a:t>© Hortonworks Inc. 2011 – 2016. All Rights Reserved</a:t>
            </a:r>
          </a:p>
        </p:txBody>
      </p:sp>
      <p:pic>
        <p:nvPicPr>
          <p:cNvPr id="45" name="Picture 44" descr="Hortonworks_logo_white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7560066" y="4450104"/>
            <a:ext cx="1147404" cy="569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924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- Active Arch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icture 45" descr="Hortonworks_logo_white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7560074" y="4450104"/>
            <a:ext cx="1147404" cy="569214"/>
          </a:xfrm>
          <a:prstGeom prst="rect">
            <a:avLst/>
          </a:prstGeom>
        </p:spPr>
      </p:pic>
      <p:sp>
        <p:nvSpPr>
          <p:cNvPr id="49" name="TextBox 48"/>
          <p:cNvSpPr txBox="1"/>
          <p:nvPr userDrawn="1"/>
        </p:nvSpPr>
        <p:spPr>
          <a:xfrm>
            <a:off x="519875" y="4857355"/>
            <a:ext cx="721460" cy="1714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688" b="1" spc="-53" dirty="0">
                <a:solidFill>
                  <a:srgbClr val="FFFFFF"/>
                </a:solidFill>
                <a:latin typeface="Arial"/>
              </a:rPr>
              <a:t>Page </a:t>
            </a:r>
            <a:fld id="{9484F7A5-6A8F-8446-A111-2677E1911D97}" type="slidenum">
              <a:rPr lang="en-US" sz="688" b="1" spc="-53" smtClean="0">
                <a:solidFill>
                  <a:srgbClr val="FFFFFF"/>
                </a:solidFill>
                <a:latin typeface="Arial"/>
              </a:rPr>
              <a:pPr>
                <a:lnSpc>
                  <a:spcPct val="90000"/>
                </a:lnSpc>
              </a:pPr>
              <a:t>‹#›</a:t>
            </a:fld>
            <a:endParaRPr lang="en-US" sz="688" b="1" spc="-53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50" name="TextBox 49"/>
          <p:cNvSpPr txBox="1"/>
          <p:nvPr userDrawn="1"/>
        </p:nvSpPr>
        <p:spPr>
          <a:xfrm>
            <a:off x="1241336" y="4857355"/>
            <a:ext cx="2407691" cy="17145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>
              <a:buFont typeface="Arial"/>
              <a:buNone/>
              <a:defRPr/>
            </a:pPr>
            <a:r>
              <a:rPr lang="en-US" sz="688" dirty="0">
                <a:solidFill>
                  <a:srgbClr val="FFFFFF"/>
                </a:solidFill>
                <a:latin typeface="Arial"/>
                <a:ea typeface="ヒラギノ角ゴ Pro W3" charset="-128"/>
                <a:cs typeface="ヒラギノ角ゴ Pro W3" charset="-128"/>
              </a:rPr>
              <a:t>© Hortonworks Inc. 2011 – 2016.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3990366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- Data Enrich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40" descr="Hortonworks_logo_white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7560091" y="4450104"/>
            <a:ext cx="1147404" cy="569214"/>
          </a:xfrm>
          <a:prstGeom prst="rect">
            <a:avLst/>
          </a:prstGeom>
        </p:spPr>
      </p:pic>
      <p:sp>
        <p:nvSpPr>
          <p:cNvPr id="43" name="TextBox 42"/>
          <p:cNvSpPr txBox="1"/>
          <p:nvPr userDrawn="1"/>
        </p:nvSpPr>
        <p:spPr>
          <a:xfrm>
            <a:off x="519875" y="4857355"/>
            <a:ext cx="721460" cy="1714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688" b="1" spc="-53" dirty="0">
                <a:solidFill>
                  <a:srgbClr val="FFFFFF"/>
                </a:solidFill>
                <a:latin typeface="Arial"/>
              </a:rPr>
              <a:t>Page </a:t>
            </a:r>
            <a:fld id="{9484F7A5-6A8F-8446-A111-2677E1911D97}" type="slidenum">
              <a:rPr lang="en-US" sz="688" b="1" spc="-53" smtClean="0">
                <a:solidFill>
                  <a:srgbClr val="FFFFFF"/>
                </a:solidFill>
                <a:latin typeface="Arial"/>
              </a:rPr>
              <a:pPr>
                <a:lnSpc>
                  <a:spcPct val="90000"/>
                </a:lnSpc>
              </a:pPr>
              <a:t>‹#›</a:t>
            </a:fld>
            <a:endParaRPr lang="en-US" sz="688" b="1" spc="-53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4" name="TextBox 43"/>
          <p:cNvSpPr txBox="1"/>
          <p:nvPr userDrawn="1"/>
        </p:nvSpPr>
        <p:spPr>
          <a:xfrm>
            <a:off x="1241336" y="4857355"/>
            <a:ext cx="2407691" cy="17145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>
              <a:buFont typeface="Arial"/>
              <a:buNone/>
              <a:defRPr/>
            </a:pPr>
            <a:r>
              <a:rPr lang="en-US" sz="688" dirty="0">
                <a:solidFill>
                  <a:srgbClr val="FFFFFF"/>
                </a:solidFill>
                <a:latin typeface="Arial"/>
                <a:ea typeface="ヒラギノ角ゴ Pro W3" charset="-128"/>
                <a:cs typeface="ヒラギノ角ゴ Pro W3" charset="-128"/>
              </a:rPr>
              <a:t>© Hortonworks Inc. 2011 – 2015.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1239154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13784"/>
            <a:ext cx="8724900" cy="675165"/>
          </a:xfrm>
        </p:spPr>
        <p:txBody>
          <a:bodyPr/>
          <a:lstStyle>
            <a:lvl1pPr>
              <a:defRPr b="1" i="0">
                <a:solidFill>
                  <a:srgbClr val="75222E"/>
                </a:solidFill>
                <a:latin typeface="Avenir Black" charset="0"/>
                <a:ea typeface="Avenir Black" charset="0"/>
                <a:cs typeface="Avenir Black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37260"/>
            <a:ext cx="8724900" cy="3695463"/>
          </a:xfrm>
        </p:spPr>
        <p:txBody>
          <a:bodyPr/>
          <a:lstStyle>
            <a:lvl1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1pPr>
            <a:lvl2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2pPr>
            <a:lvl3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3pPr>
            <a:lvl4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4pPr>
            <a:lvl5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228600" y="822206"/>
            <a:ext cx="8724900" cy="0"/>
          </a:xfrm>
          <a:prstGeom prst="line">
            <a:avLst/>
          </a:prstGeom>
          <a:ln w="38100">
            <a:solidFill>
              <a:srgbClr val="3C39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47634" y="4687979"/>
            <a:ext cx="1105865" cy="23610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13784"/>
            <a:ext cx="8724900" cy="675165"/>
          </a:xfrm>
        </p:spPr>
        <p:txBody>
          <a:bodyPr/>
          <a:lstStyle>
            <a:lvl1pPr>
              <a:defRPr b="1" i="0">
                <a:solidFill>
                  <a:srgbClr val="75222E"/>
                </a:solidFill>
                <a:latin typeface="Avenir Black" charset="0"/>
                <a:ea typeface="Avenir Black" charset="0"/>
                <a:cs typeface="Avenir Black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37260"/>
            <a:ext cx="8724900" cy="3695463"/>
          </a:xfrm>
        </p:spPr>
        <p:txBody>
          <a:bodyPr/>
          <a:lstStyle>
            <a:lvl1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1pPr>
            <a:lvl2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2pPr>
            <a:lvl3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3pPr>
            <a:lvl4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4pPr>
            <a:lvl5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228600" y="822206"/>
            <a:ext cx="8724900" cy="0"/>
          </a:xfrm>
          <a:prstGeom prst="line">
            <a:avLst/>
          </a:prstGeom>
          <a:ln w="38100">
            <a:solidFill>
              <a:srgbClr val="3C39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937260"/>
            <a:ext cx="4286250" cy="3695463"/>
          </a:xfrm>
        </p:spPr>
        <p:txBody>
          <a:bodyPr/>
          <a:lstStyle>
            <a:lvl1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1pPr>
            <a:lvl2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2pPr>
            <a:lvl3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3pPr>
            <a:lvl4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4pPr>
            <a:lvl5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937260"/>
            <a:ext cx="4324350" cy="3695463"/>
          </a:xfrm>
        </p:spPr>
        <p:txBody>
          <a:bodyPr/>
          <a:lstStyle>
            <a:lvl1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1pPr>
            <a:lvl2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2pPr>
            <a:lvl3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3pPr>
            <a:lvl4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4pPr>
            <a:lvl5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28600" y="113784"/>
            <a:ext cx="8724900" cy="675165"/>
          </a:xfrm>
        </p:spPr>
        <p:txBody>
          <a:bodyPr/>
          <a:lstStyle>
            <a:lvl1pPr>
              <a:defRPr b="1" i="0">
                <a:solidFill>
                  <a:srgbClr val="75222E"/>
                </a:solidFill>
                <a:latin typeface="Avenir Black" charset="0"/>
                <a:ea typeface="Avenir Black" charset="0"/>
                <a:cs typeface="Avenir Black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228600" y="822206"/>
            <a:ext cx="8724900" cy="0"/>
          </a:xfrm>
          <a:prstGeom prst="line">
            <a:avLst/>
          </a:prstGeom>
          <a:ln w="38100">
            <a:solidFill>
              <a:srgbClr val="3C39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47634" y="4687979"/>
            <a:ext cx="1105865" cy="23610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937260"/>
            <a:ext cx="4286250" cy="3695463"/>
          </a:xfrm>
        </p:spPr>
        <p:txBody>
          <a:bodyPr/>
          <a:lstStyle>
            <a:lvl1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1pPr>
            <a:lvl2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2pPr>
            <a:lvl3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3pPr>
            <a:lvl4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4pPr>
            <a:lvl5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937260"/>
            <a:ext cx="4324350" cy="3695463"/>
          </a:xfrm>
        </p:spPr>
        <p:txBody>
          <a:bodyPr/>
          <a:lstStyle>
            <a:lvl1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1pPr>
            <a:lvl2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2pPr>
            <a:lvl3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3pPr>
            <a:lvl4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4pPr>
            <a:lvl5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28600" y="113784"/>
            <a:ext cx="8724900" cy="675165"/>
          </a:xfrm>
        </p:spPr>
        <p:txBody>
          <a:bodyPr/>
          <a:lstStyle>
            <a:lvl1pPr>
              <a:defRPr b="1" i="0">
                <a:solidFill>
                  <a:srgbClr val="75222E"/>
                </a:solidFill>
                <a:latin typeface="Avenir Black" charset="0"/>
                <a:ea typeface="Avenir Black" charset="0"/>
                <a:cs typeface="Avenir Black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228600" y="822206"/>
            <a:ext cx="8724900" cy="0"/>
          </a:xfrm>
          <a:prstGeom prst="line">
            <a:avLst/>
          </a:prstGeom>
          <a:ln w="38100">
            <a:solidFill>
              <a:srgbClr val="3C39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47634" y="4687979"/>
            <a:ext cx="1105865" cy="23610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937260"/>
            <a:ext cx="4286250" cy="3695463"/>
          </a:xfrm>
        </p:spPr>
        <p:txBody>
          <a:bodyPr/>
          <a:lstStyle>
            <a:lvl1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1pPr>
            <a:lvl2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2pPr>
            <a:lvl3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3pPr>
            <a:lvl4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4pPr>
            <a:lvl5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937260"/>
            <a:ext cx="4324350" cy="3695463"/>
          </a:xfrm>
        </p:spPr>
        <p:txBody>
          <a:bodyPr/>
          <a:lstStyle>
            <a:lvl1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1pPr>
            <a:lvl2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2pPr>
            <a:lvl3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3pPr>
            <a:lvl4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4pPr>
            <a:lvl5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28600" y="113784"/>
            <a:ext cx="8724900" cy="675165"/>
          </a:xfrm>
        </p:spPr>
        <p:txBody>
          <a:bodyPr/>
          <a:lstStyle>
            <a:lvl1pPr>
              <a:defRPr b="1" i="0">
                <a:solidFill>
                  <a:srgbClr val="75222E"/>
                </a:solidFill>
                <a:latin typeface="Avenir Black" charset="0"/>
                <a:ea typeface="Avenir Black" charset="0"/>
                <a:cs typeface="Avenir Black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228600" y="822206"/>
            <a:ext cx="8724900" cy="0"/>
          </a:xfrm>
          <a:prstGeom prst="line">
            <a:avLst/>
          </a:prstGeom>
          <a:ln w="38100">
            <a:solidFill>
              <a:srgbClr val="3C39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8.xml"/><Relationship Id="rId18" Type="http://schemas.openxmlformats.org/officeDocument/2006/relationships/slideLayout" Target="../slideLayouts/slideLayout33.xml"/><Relationship Id="rId26" Type="http://schemas.openxmlformats.org/officeDocument/2006/relationships/slideLayout" Target="../slideLayouts/slideLayout41.xml"/><Relationship Id="rId3" Type="http://schemas.openxmlformats.org/officeDocument/2006/relationships/slideLayout" Target="../slideLayouts/slideLayout18.xml"/><Relationship Id="rId21" Type="http://schemas.openxmlformats.org/officeDocument/2006/relationships/slideLayout" Target="../slideLayouts/slideLayout36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17" Type="http://schemas.openxmlformats.org/officeDocument/2006/relationships/slideLayout" Target="../slideLayouts/slideLayout32.xml"/><Relationship Id="rId25" Type="http://schemas.openxmlformats.org/officeDocument/2006/relationships/slideLayout" Target="../slideLayouts/slideLayout40.xml"/><Relationship Id="rId2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31.xml"/><Relationship Id="rId20" Type="http://schemas.openxmlformats.org/officeDocument/2006/relationships/slideLayout" Target="../slideLayouts/slideLayout35.xml"/><Relationship Id="rId29" Type="http://schemas.openxmlformats.org/officeDocument/2006/relationships/image" Target="../media/image5.jpeg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2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30.xml"/><Relationship Id="rId23" Type="http://schemas.openxmlformats.org/officeDocument/2006/relationships/slideLayout" Target="../slideLayouts/slideLayout38.xml"/><Relationship Id="rId28" Type="http://schemas.openxmlformats.org/officeDocument/2006/relationships/theme" Target="../theme/theme2.xml"/><Relationship Id="rId10" Type="http://schemas.openxmlformats.org/officeDocument/2006/relationships/slideLayout" Target="../slideLayouts/slideLayout25.xml"/><Relationship Id="rId19" Type="http://schemas.openxmlformats.org/officeDocument/2006/relationships/slideLayout" Target="../slideLayouts/slideLayout34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9.xml"/><Relationship Id="rId22" Type="http://schemas.openxmlformats.org/officeDocument/2006/relationships/slideLayout" Target="../slideLayouts/slideLayout37.xml"/><Relationship Id="rId27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077185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2" r:id="rId2"/>
    <p:sldLayoutId id="2147483681" r:id="rId3"/>
    <p:sldLayoutId id="2147483662" r:id="rId4"/>
    <p:sldLayoutId id="2147483678" r:id="rId5"/>
    <p:sldLayoutId id="2147483682" r:id="rId6"/>
    <p:sldLayoutId id="2147483664" r:id="rId7"/>
    <p:sldLayoutId id="2147483679" r:id="rId8"/>
    <p:sldLayoutId id="2147483683" r:id="rId9"/>
    <p:sldLayoutId id="2147483666" r:id="rId10"/>
    <p:sldLayoutId id="2147483680" r:id="rId11"/>
    <p:sldLayoutId id="2147483684" r:id="rId12"/>
    <p:sldLayoutId id="2147483677" r:id="rId13"/>
    <p:sldLayoutId id="2147483685" r:id="rId14"/>
    <p:sldLayoutId id="2147483686" r:id="rId15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"/>
            <a:ext cx="9152475" cy="5143499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25781" y="192144"/>
            <a:ext cx="8229203" cy="760095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5781" y="1091565"/>
            <a:ext cx="8229203" cy="341185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519878" y="4857355"/>
            <a:ext cx="721460" cy="1714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defTabSz="342878">
              <a:lnSpc>
                <a:spcPct val="90000"/>
              </a:lnSpc>
            </a:pPr>
            <a:fld id="{9484F7A5-6A8F-8446-A111-2677E1911D97}" type="slidenum">
              <a:rPr lang="en-US" sz="750" b="0" spc="-53" smtClean="0">
                <a:solidFill>
                  <a:schemeClr val="accent4">
                    <a:lumMod val="50000"/>
                  </a:schemeClr>
                </a:solidFill>
              </a:rPr>
              <a:pPr defTabSz="342878">
                <a:lnSpc>
                  <a:spcPct val="90000"/>
                </a:lnSpc>
              </a:pPr>
              <a:t>‹#›</a:t>
            </a:fld>
            <a:endParaRPr lang="en-US" sz="750" b="0" spc="-53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904401" y="4857355"/>
            <a:ext cx="2407064" cy="17145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>
              <a:spcBef>
                <a:spcPts val="0"/>
              </a:spcBef>
              <a:buFont typeface="Arial"/>
              <a:buNone/>
              <a:defRPr/>
            </a:pPr>
            <a:r>
              <a:rPr lang="en-US" sz="675" dirty="0">
                <a:solidFill>
                  <a:schemeClr val="accent4">
                    <a:lumMod val="50000"/>
                  </a:schemeClr>
                </a:solidFill>
                <a:latin typeface="+mn-lt"/>
                <a:ea typeface="ヒラギノ角ゴ Pro W3" charset="-128"/>
                <a:cs typeface="ヒラギノ角ゴ Pro W3" charset="-128"/>
              </a:rPr>
              <a:t>©</a:t>
            </a:r>
            <a:r>
              <a:rPr lang="en-US" sz="675" baseline="0" dirty="0">
                <a:solidFill>
                  <a:schemeClr val="accent4">
                    <a:lumMod val="50000"/>
                  </a:schemeClr>
                </a:solidFill>
                <a:latin typeface="+mn-lt"/>
                <a:ea typeface="ヒラギノ角ゴ Pro W3" charset="-128"/>
                <a:cs typeface="ヒラギノ角ゴ Pro W3" charset="-128"/>
              </a:rPr>
              <a:t> Hortonworks </a:t>
            </a:r>
            <a:r>
              <a:rPr lang="en-US" sz="675" dirty="0">
                <a:solidFill>
                  <a:schemeClr val="accent4">
                    <a:lumMod val="50000"/>
                  </a:schemeClr>
                </a:solidFill>
                <a:latin typeface="+mn-lt"/>
                <a:ea typeface="ヒラギノ角ゴ Pro W3" charset="-128"/>
                <a:cs typeface="ヒラギノ角ゴ Pro W3" charset="-128"/>
              </a:rPr>
              <a:t>Inc. 2011 – 2016.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14141539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  <p:sldLayoutId id="2147483700" r:id="rId13"/>
    <p:sldLayoutId id="2147483701" r:id="rId14"/>
    <p:sldLayoutId id="2147483702" r:id="rId15"/>
    <p:sldLayoutId id="2147483704" r:id="rId16"/>
    <p:sldLayoutId id="2147483705" r:id="rId17"/>
    <p:sldLayoutId id="2147483706" r:id="rId18"/>
    <p:sldLayoutId id="2147483707" r:id="rId19"/>
    <p:sldLayoutId id="2147483708" r:id="rId20"/>
    <p:sldLayoutId id="2147483709" r:id="rId21"/>
    <p:sldLayoutId id="2147483710" r:id="rId22"/>
    <p:sldLayoutId id="2147483711" r:id="rId23"/>
    <p:sldLayoutId id="2147483712" r:id="rId24"/>
    <p:sldLayoutId id="2147483713" r:id="rId25"/>
    <p:sldLayoutId id="2147483714" r:id="rId26"/>
    <p:sldLayoutId id="2147483715" r:id="rId2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342878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250" b="1" kern="1200">
          <a:solidFill>
            <a:schemeClr val="tx1"/>
          </a:solidFill>
          <a:latin typeface="+mj-lt"/>
          <a:ea typeface="ヒラギノ角ゴ Pro W3" charset="-128"/>
          <a:cs typeface="ヒラギノ角ゴ Pro W3" charset="-128"/>
        </a:defRPr>
      </a:lvl1pPr>
      <a:lvl2pPr algn="l" defTabSz="342878" rtl="0" eaLnBrk="1" fontAlgn="base" hangingPunct="1">
        <a:spcBef>
          <a:spcPct val="0"/>
        </a:spcBef>
        <a:spcAft>
          <a:spcPct val="0"/>
        </a:spcAft>
        <a:defRPr sz="2699">
          <a:solidFill>
            <a:schemeClr val="tx1"/>
          </a:solidFill>
          <a:latin typeface="Arial" charset="0"/>
          <a:ea typeface="ヒラギノ角ゴ Pro W3" charset="-128"/>
          <a:cs typeface="ヒラギノ角ゴ Pro W3" charset="-128"/>
        </a:defRPr>
      </a:lvl2pPr>
      <a:lvl3pPr algn="l" defTabSz="342878" rtl="0" eaLnBrk="1" fontAlgn="base" hangingPunct="1">
        <a:spcBef>
          <a:spcPct val="0"/>
        </a:spcBef>
        <a:spcAft>
          <a:spcPct val="0"/>
        </a:spcAft>
        <a:defRPr sz="2699">
          <a:solidFill>
            <a:schemeClr val="tx1"/>
          </a:solidFill>
          <a:latin typeface="Arial" charset="0"/>
          <a:ea typeface="ヒラギノ角ゴ Pro W3" charset="-128"/>
          <a:cs typeface="ヒラギノ角ゴ Pro W3" charset="-128"/>
        </a:defRPr>
      </a:lvl3pPr>
      <a:lvl4pPr algn="l" defTabSz="342878" rtl="0" eaLnBrk="1" fontAlgn="base" hangingPunct="1">
        <a:spcBef>
          <a:spcPct val="0"/>
        </a:spcBef>
        <a:spcAft>
          <a:spcPct val="0"/>
        </a:spcAft>
        <a:defRPr sz="2699">
          <a:solidFill>
            <a:schemeClr val="tx1"/>
          </a:solidFill>
          <a:latin typeface="Arial" charset="0"/>
          <a:ea typeface="ヒラギノ角ゴ Pro W3" charset="-128"/>
          <a:cs typeface="ヒラギノ角ゴ Pro W3" charset="-128"/>
        </a:defRPr>
      </a:lvl4pPr>
      <a:lvl5pPr algn="l" defTabSz="342878" rtl="0" eaLnBrk="1" fontAlgn="base" hangingPunct="1">
        <a:spcBef>
          <a:spcPct val="0"/>
        </a:spcBef>
        <a:spcAft>
          <a:spcPct val="0"/>
        </a:spcAft>
        <a:defRPr sz="2699">
          <a:solidFill>
            <a:schemeClr val="tx1"/>
          </a:solidFill>
          <a:latin typeface="Arial" charset="0"/>
          <a:ea typeface="ヒラギノ角ゴ Pro W3" charset="-128"/>
          <a:cs typeface="ヒラギノ角ゴ Pro W3" charset="-128"/>
        </a:defRPr>
      </a:lvl5pPr>
      <a:lvl6pPr marL="342878" algn="l" defTabSz="342878" rtl="0" eaLnBrk="1" fontAlgn="base" hangingPunct="1">
        <a:spcBef>
          <a:spcPct val="0"/>
        </a:spcBef>
        <a:spcAft>
          <a:spcPct val="0"/>
        </a:spcAft>
        <a:defRPr sz="2699">
          <a:solidFill>
            <a:schemeClr val="tx1"/>
          </a:solidFill>
          <a:latin typeface="Arial" charset="0"/>
          <a:ea typeface="ヒラギノ角ゴ Pro W3" charset="-128"/>
          <a:cs typeface="ヒラギノ角ゴ Pro W3" charset="-128"/>
        </a:defRPr>
      </a:lvl6pPr>
      <a:lvl7pPr marL="685756" algn="l" defTabSz="342878" rtl="0" eaLnBrk="1" fontAlgn="base" hangingPunct="1">
        <a:spcBef>
          <a:spcPct val="0"/>
        </a:spcBef>
        <a:spcAft>
          <a:spcPct val="0"/>
        </a:spcAft>
        <a:defRPr sz="2699">
          <a:solidFill>
            <a:schemeClr val="tx1"/>
          </a:solidFill>
          <a:latin typeface="Arial" charset="0"/>
          <a:ea typeface="ヒラギノ角ゴ Pro W3" charset="-128"/>
          <a:cs typeface="ヒラギノ角ゴ Pro W3" charset="-128"/>
        </a:defRPr>
      </a:lvl7pPr>
      <a:lvl8pPr marL="1028634" algn="l" defTabSz="342878" rtl="0" eaLnBrk="1" fontAlgn="base" hangingPunct="1">
        <a:spcBef>
          <a:spcPct val="0"/>
        </a:spcBef>
        <a:spcAft>
          <a:spcPct val="0"/>
        </a:spcAft>
        <a:defRPr sz="2699">
          <a:solidFill>
            <a:schemeClr val="tx1"/>
          </a:solidFill>
          <a:latin typeface="Arial" charset="0"/>
          <a:ea typeface="ヒラギノ角ゴ Pro W3" charset="-128"/>
          <a:cs typeface="ヒラギノ角ゴ Pro W3" charset="-128"/>
        </a:defRPr>
      </a:lvl8pPr>
      <a:lvl9pPr marL="1371513" algn="l" defTabSz="342878" rtl="0" eaLnBrk="1" fontAlgn="base" hangingPunct="1">
        <a:spcBef>
          <a:spcPct val="0"/>
        </a:spcBef>
        <a:spcAft>
          <a:spcPct val="0"/>
        </a:spcAft>
        <a:defRPr sz="2699">
          <a:solidFill>
            <a:schemeClr val="tx1"/>
          </a:solidFill>
          <a:latin typeface="Arial" charset="0"/>
          <a:ea typeface="ヒラギノ角ゴ Pro W3" charset="-128"/>
          <a:cs typeface="ヒラギノ角ゴ Pro W3" charset="-128"/>
        </a:defRPr>
      </a:lvl9pPr>
    </p:titleStyle>
    <p:bodyStyle>
      <a:lvl1pPr marL="257158" indent="-257158" algn="l" defTabSz="342878" rtl="0" eaLnBrk="1" fontAlgn="base" hangingPunct="1">
        <a:lnSpc>
          <a:spcPct val="90000"/>
        </a:lnSpc>
        <a:spcBef>
          <a:spcPts val="750"/>
        </a:spcBef>
        <a:spcAft>
          <a:spcPct val="0"/>
        </a:spcAft>
        <a:buClr>
          <a:schemeClr val="accent1"/>
        </a:buClr>
        <a:buSzPct val="75000"/>
        <a:buFont typeface="Wingdings 2" pitchFamily="18" charset="2"/>
        <a:buChar char="Ã"/>
        <a:defRPr sz="1750" kern="1200">
          <a:solidFill>
            <a:schemeClr val="tx1"/>
          </a:solidFill>
          <a:latin typeface="+mn-lt"/>
          <a:ea typeface="ヒラギノ角ゴ Pro W3" charset="-128"/>
          <a:cs typeface="ヒラギノ角ゴ Pro W3" charset="-128"/>
        </a:defRPr>
      </a:lvl1pPr>
      <a:lvl2pPr marL="557177" indent="-214299" algn="l" defTabSz="342878" rtl="0" eaLnBrk="1" fontAlgn="base" hangingPunct="1">
        <a:lnSpc>
          <a:spcPct val="90000"/>
        </a:lnSpc>
        <a:spcBef>
          <a:spcPts val="375"/>
        </a:spcBef>
        <a:spcAft>
          <a:spcPct val="0"/>
        </a:spcAft>
        <a:buFont typeface="Arial" charset="0"/>
        <a:buChar char="–"/>
        <a:defRPr sz="1499" kern="1200">
          <a:solidFill>
            <a:schemeClr val="tx1"/>
          </a:solidFill>
          <a:latin typeface="+mn-lt"/>
          <a:ea typeface="ヒラギノ角ゴ Pro W3" charset="-128"/>
          <a:cs typeface="ヒラギノ角ゴ Pro W3" charset="-128"/>
        </a:defRPr>
      </a:lvl2pPr>
      <a:lvl3pPr marL="857195" indent="-171439" algn="l" defTabSz="342878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1750" kern="1200">
          <a:solidFill>
            <a:schemeClr val="tx1"/>
          </a:solidFill>
          <a:latin typeface="+mn-lt"/>
          <a:ea typeface="ヒラギノ角ゴ Pro W3" charset="-128"/>
          <a:cs typeface="ヒラギノ角ゴ Pro W3" charset="-128"/>
        </a:defRPr>
      </a:lvl3pPr>
      <a:lvl4pPr marL="1200074" indent="-171439" algn="l" defTabSz="342878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750" kern="1200">
          <a:solidFill>
            <a:schemeClr val="tx1"/>
          </a:solidFill>
          <a:latin typeface="+mn-lt"/>
          <a:ea typeface="ヒラギノ角ゴ Pro W3" charset="-128"/>
          <a:cs typeface="ヒラギノ角ゴ Pro W3" charset="-128"/>
        </a:defRPr>
      </a:lvl4pPr>
      <a:lvl5pPr marL="1542952" indent="-171439" algn="l" defTabSz="342878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750" kern="1200">
          <a:solidFill>
            <a:schemeClr val="tx1"/>
          </a:solidFill>
          <a:latin typeface="+mn-lt"/>
          <a:ea typeface="ヒラギノ角ゴ Pro W3" charset="-128"/>
          <a:cs typeface="ヒラギノ角ゴ Pro W3" charset="-128"/>
        </a:defRPr>
      </a:lvl5pPr>
      <a:lvl6pPr marL="1885830" indent="-171439" algn="l" defTabSz="342878" rtl="0" eaLnBrk="1" latinLnBrk="0" hangingPunct="1">
        <a:spcBef>
          <a:spcPct val="20000"/>
        </a:spcBef>
        <a:buFont typeface="Arial"/>
        <a:buChar char="•"/>
        <a:defRPr sz="1499" kern="1200">
          <a:solidFill>
            <a:schemeClr val="tx1"/>
          </a:solidFill>
          <a:latin typeface="+mn-lt"/>
          <a:ea typeface="+mn-ea"/>
          <a:cs typeface="+mn-cs"/>
        </a:defRPr>
      </a:lvl6pPr>
      <a:lvl7pPr marL="2228708" indent="-171439" algn="l" defTabSz="342878" rtl="0" eaLnBrk="1" latinLnBrk="0" hangingPunct="1">
        <a:spcBef>
          <a:spcPct val="20000"/>
        </a:spcBef>
        <a:buFont typeface="Arial"/>
        <a:buChar char="•"/>
        <a:defRPr sz="1499" kern="1200">
          <a:solidFill>
            <a:schemeClr val="tx1"/>
          </a:solidFill>
          <a:latin typeface="+mn-lt"/>
          <a:ea typeface="+mn-ea"/>
          <a:cs typeface="+mn-cs"/>
        </a:defRPr>
      </a:lvl7pPr>
      <a:lvl8pPr marL="2571586" indent="-171439" algn="l" defTabSz="342878" rtl="0" eaLnBrk="1" latinLnBrk="0" hangingPunct="1">
        <a:spcBef>
          <a:spcPct val="20000"/>
        </a:spcBef>
        <a:buFont typeface="Arial"/>
        <a:buChar char="•"/>
        <a:defRPr sz="1499" kern="1200">
          <a:solidFill>
            <a:schemeClr val="tx1"/>
          </a:solidFill>
          <a:latin typeface="+mn-lt"/>
          <a:ea typeface="+mn-ea"/>
          <a:cs typeface="+mn-cs"/>
        </a:defRPr>
      </a:lvl8pPr>
      <a:lvl9pPr marL="2914464" indent="-171439" algn="l" defTabSz="342878" rtl="0" eaLnBrk="1" latinLnBrk="0" hangingPunct="1">
        <a:spcBef>
          <a:spcPct val="20000"/>
        </a:spcBef>
        <a:buFont typeface="Arial"/>
        <a:buChar char="•"/>
        <a:defRPr sz="14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87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78" algn="l" defTabSz="34287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56" algn="l" defTabSz="34287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34" algn="l" defTabSz="34287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13" algn="l" defTabSz="34287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391" algn="l" defTabSz="34287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269" algn="l" defTabSz="34287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147" algn="l" defTabSz="34287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026" algn="l" defTabSz="34287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microsoft.com/office/2007/relationships/hdphoto" Target="../media/hdphoto4.wdp"/><Relationship Id="rId3" Type="http://schemas.openxmlformats.org/officeDocument/2006/relationships/image" Target="../media/image28.png"/><Relationship Id="rId7" Type="http://schemas.microsoft.com/office/2007/relationships/hdphoto" Target="../media/hdphoto1.wdp"/><Relationship Id="rId12" Type="http://schemas.openxmlformats.org/officeDocument/2006/relationships/image" Target="../media/image34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1.png"/><Relationship Id="rId11" Type="http://schemas.microsoft.com/office/2007/relationships/hdphoto" Target="../media/hdphoto3.wdp"/><Relationship Id="rId5" Type="http://schemas.openxmlformats.org/officeDocument/2006/relationships/image" Target="../media/image30.png"/><Relationship Id="rId10" Type="http://schemas.openxmlformats.org/officeDocument/2006/relationships/image" Target="../media/image33.png"/><Relationship Id="rId4" Type="http://schemas.openxmlformats.org/officeDocument/2006/relationships/image" Target="../media/image29.png"/><Relationship Id="rId9" Type="http://schemas.microsoft.com/office/2007/relationships/hdphoto" Target="../media/hdphoto2.wdp"/><Relationship Id="rId1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9.png"/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eeexplore.ieee.org/xpl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8.png"/><Relationship Id="rId5" Type="http://schemas.openxmlformats.org/officeDocument/2006/relationships/image" Target="../media/image47.tiff"/><Relationship Id="rId4" Type="http://schemas.openxmlformats.org/officeDocument/2006/relationships/image" Target="../media/image46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tiff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61.png"/><Relationship Id="rId4" Type="http://schemas.openxmlformats.org/officeDocument/2006/relationships/image" Target="../media/image60.tif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7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7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7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7" Type="http://schemas.openxmlformats.org/officeDocument/2006/relationships/image" Target="../media/image83.tiff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2.tiff"/><Relationship Id="rId5" Type="http://schemas.openxmlformats.org/officeDocument/2006/relationships/image" Target="../media/image81.tiff"/><Relationship Id="rId4" Type="http://schemas.openxmlformats.org/officeDocument/2006/relationships/image" Target="../media/image80.tif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5631" y="841772"/>
            <a:ext cx="8844410" cy="1790700"/>
          </a:xfrm>
        </p:spPr>
        <p:txBody>
          <a:bodyPr>
            <a:normAutofit/>
          </a:bodyPr>
          <a:lstStyle/>
          <a:p>
            <a:r>
              <a:rPr lang="en-US" sz="4800" dirty="0">
                <a:solidFill>
                  <a:srgbClr val="0093B3"/>
                </a:solidFill>
              </a:rPr>
              <a:t>Artificial Intelligence</a:t>
            </a:r>
            <a:br>
              <a:rPr lang="en-US" sz="4000" dirty="0"/>
            </a:br>
            <a:r>
              <a:rPr lang="en-US" sz="4000" dirty="0"/>
              <a:t>	 			Boosting w/out Code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657681" y="2698750"/>
            <a:ext cx="4517819" cy="49252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>
                <a:solidFill>
                  <a:srgbClr val="75222E"/>
                </a:solidFill>
                <a:latin typeface="Avenir Black" charset="0"/>
                <a:ea typeface="Avenir Black" charset="0"/>
                <a:cs typeface="Avenir Black" charset="0"/>
              </a:defRPr>
            </a:lvl1pPr>
          </a:lstStyle>
          <a:p>
            <a:r>
              <a:rPr lang="en-US" sz="2000" dirty="0"/>
              <a:t>Self-Service AI &amp; Deep Learning</a:t>
            </a:r>
          </a:p>
        </p:txBody>
      </p:sp>
    </p:spTree>
    <p:extLst>
      <p:ext uri="{BB962C8B-B14F-4D97-AF65-F5344CB8AC3E}">
        <p14:creationId xmlns:p14="http://schemas.microsoft.com/office/powerpoint/2010/main" val="17667369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DC9C7EDE-241F-7B41-A91D-AEC6E03DB860}"/>
              </a:ext>
            </a:extLst>
          </p:cNvPr>
          <p:cNvSpPr txBox="1"/>
          <p:nvPr/>
        </p:nvSpPr>
        <p:spPr>
          <a:xfrm>
            <a:off x="853735" y="3466310"/>
            <a:ext cx="2658574" cy="157009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A2E28F-9FCA-2E45-9607-40307C4C6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Boosting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4B290A-E406-3745-A8D2-8E93EDBBAA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0235" y="1273006"/>
            <a:ext cx="4214871" cy="313182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65B0823-5019-4444-94BC-893359915E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735" y="2109763"/>
            <a:ext cx="658072" cy="101378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9B1600F-B3C0-6248-938E-98BE0A7C30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4101" y="931716"/>
            <a:ext cx="644911" cy="107485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4108C1A-1B99-064E-BFB8-B92585ED12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87778" y="3674358"/>
            <a:ext cx="658072" cy="107485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2AB8D74-9930-3142-B485-11C3AF62D68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ChalkSketch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864509" y="3744285"/>
            <a:ext cx="595261" cy="107485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EC8A3EB-69DA-754C-8ADB-A26BB315BD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1111485" y="3711692"/>
            <a:ext cx="595261" cy="66001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C8F3790-5E6E-264A-8A37-47584B2FFCB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547236" y="1109583"/>
            <a:ext cx="644911" cy="107485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B3F4EB5-7BEF-0E47-A5B8-0CB81988EAD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666557" y="2184435"/>
            <a:ext cx="620151" cy="101378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7E0CA3F-D81C-FD4B-BCF3-E78FACFDDB7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artisticTexturize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460419" y="2377026"/>
            <a:ext cx="853902" cy="62860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4175586-1BEF-5A4E-AA44-2A27113EB64D}"/>
              </a:ext>
            </a:extLst>
          </p:cNvPr>
          <p:cNvSpPr txBox="1"/>
          <p:nvPr/>
        </p:nvSpPr>
        <p:spPr>
          <a:xfrm>
            <a:off x="647235" y="892144"/>
            <a:ext cx="2792155" cy="2483945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5F39583D-66CF-E840-A987-3F16EA670EFD}"/>
              </a:ext>
            </a:extLst>
          </p:cNvPr>
          <p:cNvSpPr/>
          <p:nvPr/>
        </p:nvSpPr>
        <p:spPr>
          <a:xfrm rot="20309986">
            <a:off x="3412164" y="3377352"/>
            <a:ext cx="2175577" cy="774920"/>
          </a:xfrm>
          <a:prstGeom prst="rightArrow">
            <a:avLst/>
          </a:prstGeom>
          <a:solidFill>
            <a:srgbClr val="0093B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not person</a:t>
            </a:r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FC908556-1BFC-D742-A4CD-DD21A255EE0B}"/>
              </a:ext>
            </a:extLst>
          </p:cNvPr>
          <p:cNvSpPr/>
          <p:nvPr/>
        </p:nvSpPr>
        <p:spPr>
          <a:xfrm>
            <a:off x="3345850" y="1746656"/>
            <a:ext cx="1631281" cy="774920"/>
          </a:xfrm>
          <a:prstGeom prst="rightArrow">
            <a:avLst/>
          </a:prstGeom>
          <a:solidFill>
            <a:srgbClr val="0093B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person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DDA2EE7-DF1F-3943-9673-39CF09846822}"/>
              </a:ext>
            </a:extLst>
          </p:cNvPr>
          <p:cNvSpPr/>
          <p:nvPr/>
        </p:nvSpPr>
        <p:spPr>
          <a:xfrm>
            <a:off x="853734" y="2109763"/>
            <a:ext cx="658072" cy="1013787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1527F2A-CA17-1645-8197-8071B95D79E5}"/>
              </a:ext>
            </a:extLst>
          </p:cNvPr>
          <p:cNvSpPr/>
          <p:nvPr/>
        </p:nvSpPr>
        <p:spPr>
          <a:xfrm>
            <a:off x="1337520" y="918109"/>
            <a:ext cx="658072" cy="1088459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10746C9-1C0B-EB4A-8F2B-332854A05191}"/>
              </a:ext>
            </a:extLst>
          </p:cNvPr>
          <p:cNvSpPr/>
          <p:nvPr/>
        </p:nvSpPr>
        <p:spPr>
          <a:xfrm>
            <a:off x="1104430" y="3718498"/>
            <a:ext cx="602316" cy="660018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1B42D023-E574-6046-BDED-EF11EAF5EE3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070748" y="640223"/>
            <a:ext cx="1788298" cy="1265565"/>
          </a:xfrm>
          <a:prstGeom prst="rect">
            <a:avLst/>
          </a:prstGeom>
          <a:ln w="28575">
            <a:solidFill>
              <a:srgbClr val="75222E"/>
            </a:solidFill>
          </a:ln>
        </p:spPr>
      </p:pic>
    </p:spTree>
    <p:extLst>
      <p:ext uri="{BB962C8B-B14F-4D97-AF65-F5344CB8AC3E}">
        <p14:creationId xmlns:p14="http://schemas.microsoft.com/office/powerpoint/2010/main" val="31167302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F3B27-02FB-9143-ADAB-4F7CDA771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DevOps Cycle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84B80E-5FB6-B242-A0D2-A52FCA261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3280" y="1741970"/>
            <a:ext cx="1538207" cy="1576877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FA658596-92F1-794F-B4E9-9CF2EC41041E}"/>
              </a:ext>
            </a:extLst>
          </p:cNvPr>
          <p:cNvGrpSpPr/>
          <p:nvPr/>
        </p:nvGrpSpPr>
        <p:grpSpPr>
          <a:xfrm>
            <a:off x="3109554" y="3245707"/>
            <a:ext cx="2924891" cy="1714321"/>
            <a:chOff x="1091986" y="2822325"/>
            <a:chExt cx="3104694" cy="169411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7CCAC5A-E4E5-7448-8557-90BD6610FD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53525" y="2923987"/>
              <a:ext cx="2143155" cy="1592451"/>
            </a:xfrm>
            <a:prstGeom prst="roundRect">
              <a:avLst>
                <a:gd name="adj" fmla="val 4167"/>
              </a:avLst>
            </a:prstGeom>
            <a:solidFill>
              <a:srgbClr val="FFFFFF"/>
            </a:solidFill>
            <a:ln w="76200" cap="sq">
              <a:solidFill>
                <a:srgbClr val="EAEAEA"/>
              </a:solidFill>
              <a:miter lim="800000"/>
            </a:ln>
            <a:effectLst>
              <a:reflection blurRad="12700" stA="33000" endPos="28000" dist="5000" dir="5400000" sy="-100000" algn="bl" rotWithShape="0"/>
            </a:effectLst>
            <a:scene3d>
              <a:camera prst="orthographicFront"/>
              <a:lightRig rig="threePt" dir="t">
                <a:rot lat="0" lon="0" rev="2700000"/>
              </a:lightRig>
            </a:scene3d>
            <a:sp3d contourW="6350">
              <a:bevelT h="38100"/>
              <a:contourClr>
                <a:srgbClr val="C0C0C0"/>
              </a:contourClr>
            </a:sp3d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16D64D0-3D36-354B-84BA-943C4E985D81}"/>
                </a:ext>
              </a:extLst>
            </p:cNvPr>
            <p:cNvSpPr txBox="1"/>
            <p:nvPr/>
          </p:nvSpPr>
          <p:spPr>
            <a:xfrm>
              <a:off x="1343260" y="2822325"/>
              <a:ext cx="847091" cy="300082"/>
            </a:xfrm>
            <a:prstGeom prst="rect">
              <a:avLst/>
            </a:prstGeom>
            <a:noFill/>
            <a:ln w="28575">
              <a:solidFill>
                <a:srgbClr val="0093B3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inference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C617CD3-BA7F-DB41-BA28-90BCFA6CBDD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91986" y="3126183"/>
              <a:ext cx="1349641" cy="814605"/>
            </a:xfrm>
            <a:prstGeom prst="rect">
              <a:avLst/>
            </a:prstGeom>
            <a:ln w="28575">
              <a:solidFill>
                <a:srgbClr val="0093B3"/>
              </a:solidFill>
            </a:ln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035D8370-D60D-A048-AF70-5C57E8900A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1149" y="1838681"/>
            <a:ext cx="2311549" cy="1509901"/>
          </a:xfrm>
          <a:prstGeom prst="rect">
            <a:avLst/>
          </a:prstGeom>
          <a:ln w="28575">
            <a:solidFill>
              <a:srgbClr val="0093B3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6C78FE6-D5A9-5047-B8CA-93B10CF49992}"/>
              </a:ext>
            </a:extLst>
          </p:cNvPr>
          <p:cNvSpPr txBox="1"/>
          <p:nvPr/>
        </p:nvSpPr>
        <p:spPr>
          <a:xfrm>
            <a:off x="1321829" y="1517053"/>
            <a:ext cx="450188" cy="300082"/>
          </a:xfrm>
          <a:prstGeom prst="rect">
            <a:avLst/>
          </a:prstGeom>
          <a:noFill/>
          <a:ln w="28575">
            <a:solidFill>
              <a:srgbClr val="0093B3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test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2316754-0E08-CD42-B8DD-0C8CC79144C2}"/>
              </a:ext>
            </a:extLst>
          </p:cNvPr>
          <p:cNvGrpSpPr/>
          <p:nvPr/>
        </p:nvGrpSpPr>
        <p:grpSpPr>
          <a:xfrm>
            <a:off x="3164618" y="413866"/>
            <a:ext cx="2432829" cy="1359943"/>
            <a:chOff x="4046672" y="113784"/>
            <a:chExt cx="2432829" cy="1359943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05197CC-1FB0-D441-A4C2-77F1AE220F1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46672" y="451366"/>
              <a:ext cx="1375915" cy="1022361"/>
            </a:xfrm>
            <a:prstGeom prst="roundRect">
              <a:avLst>
                <a:gd name="adj" fmla="val 4167"/>
              </a:avLst>
            </a:prstGeom>
            <a:solidFill>
              <a:srgbClr val="FFFFFF"/>
            </a:solidFill>
            <a:ln w="76200" cap="sq">
              <a:solidFill>
                <a:srgbClr val="EAEAEA"/>
              </a:solidFill>
              <a:miter lim="800000"/>
            </a:ln>
            <a:effectLst>
              <a:reflection blurRad="12700" stA="33000" endPos="28000" dist="5000" dir="5400000" sy="-100000" algn="bl" rotWithShape="0"/>
            </a:effectLst>
            <a:scene3d>
              <a:camera prst="orthographicFront"/>
              <a:lightRig rig="threePt" dir="t">
                <a:rot lat="0" lon="0" rev="2700000"/>
              </a:lightRig>
            </a:scene3d>
            <a:sp3d contourW="6350">
              <a:bevelT h="38100"/>
              <a:contourClr>
                <a:srgbClr val="C0C0C0"/>
              </a:contourClr>
            </a:sp3d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B3A4C665-409D-3141-984A-C2D6A5EC5E6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315919" y="113784"/>
              <a:ext cx="1163582" cy="1022361"/>
            </a:xfrm>
            <a:prstGeom prst="rect">
              <a:avLst/>
            </a:prstGeom>
            <a:ln w="28575">
              <a:solidFill>
                <a:srgbClr val="0093B3"/>
              </a:solidFill>
            </a:ln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E36E5AAC-3C08-0149-841F-8351653FC372}"/>
              </a:ext>
            </a:extLst>
          </p:cNvPr>
          <p:cNvSpPr txBox="1"/>
          <p:nvPr/>
        </p:nvSpPr>
        <p:spPr>
          <a:xfrm>
            <a:off x="4534402" y="87467"/>
            <a:ext cx="962508" cy="300082"/>
          </a:xfrm>
          <a:prstGeom prst="rect">
            <a:avLst/>
          </a:prstGeom>
          <a:noFill/>
          <a:ln w="28575">
            <a:solidFill>
              <a:srgbClr val="0093B3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production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88F45A2-B6D7-C441-9B40-68BF2D0268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14375" y="1980686"/>
            <a:ext cx="2458405" cy="1225889"/>
          </a:xfrm>
          <a:prstGeom prst="rect">
            <a:avLst/>
          </a:prstGeom>
          <a:ln w="28575">
            <a:solidFill>
              <a:srgbClr val="0093B3"/>
            </a:solidFill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EDB544E-A0AF-C345-8AF6-12653DD435C3}"/>
              </a:ext>
            </a:extLst>
          </p:cNvPr>
          <p:cNvSpPr txBox="1"/>
          <p:nvPr/>
        </p:nvSpPr>
        <p:spPr>
          <a:xfrm>
            <a:off x="6714412" y="1667094"/>
            <a:ext cx="1858329" cy="300082"/>
          </a:xfrm>
          <a:prstGeom prst="rect">
            <a:avLst/>
          </a:prstGeom>
          <a:noFill/>
          <a:ln w="28575">
            <a:solidFill>
              <a:srgbClr val="0093B3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Induce algorithm / train</a:t>
            </a:r>
          </a:p>
        </p:txBody>
      </p:sp>
    </p:spTree>
    <p:extLst>
      <p:ext uri="{BB962C8B-B14F-4D97-AF65-F5344CB8AC3E}">
        <p14:creationId xmlns:p14="http://schemas.microsoft.com/office/powerpoint/2010/main" val="42831909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64DDDC70-3A5D-7846-ACD8-2D1D47AD0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358" y="245364"/>
            <a:ext cx="11210544" cy="6858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93B3"/>
                </a:solidFill>
              </a:rPr>
              <a:t>Customer Problems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E7B1048D-E024-B146-94C7-6CE9E29B33FC}"/>
              </a:ext>
            </a:extLst>
          </p:cNvPr>
          <p:cNvSpPr txBox="1">
            <a:spLocks/>
          </p:cNvSpPr>
          <p:nvPr/>
        </p:nvSpPr>
        <p:spPr>
          <a:xfrm>
            <a:off x="270211" y="1327441"/>
            <a:ext cx="8819642" cy="3422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>
                <a:solidFill>
                  <a:srgbClr val="75222E"/>
                </a:solidFill>
              </a:rPr>
              <a:t>GOTs solution w/no more support (company dissolved)</a:t>
            </a:r>
          </a:p>
          <a:p>
            <a:endParaRPr lang="en-US" sz="2800" b="1" dirty="0">
              <a:solidFill>
                <a:srgbClr val="75222E"/>
              </a:solidFill>
            </a:endParaRPr>
          </a:p>
          <a:p>
            <a:r>
              <a:rPr lang="en-US" sz="2800" b="1" dirty="0">
                <a:solidFill>
                  <a:srgbClr val="75222E"/>
                </a:solidFill>
              </a:rPr>
              <a:t>Boost accuracy, avoid re-certification</a:t>
            </a:r>
          </a:p>
          <a:p>
            <a:endParaRPr lang="en-US" sz="2800" b="1" dirty="0">
              <a:solidFill>
                <a:srgbClr val="75222E"/>
              </a:solidFill>
            </a:endParaRPr>
          </a:p>
          <a:p>
            <a:r>
              <a:rPr lang="en-US" sz="2800" b="1" dirty="0">
                <a:solidFill>
                  <a:srgbClr val="75222E"/>
                </a:solidFill>
              </a:rPr>
              <a:t>Improve performance (GPU optimize on OpenCV)</a:t>
            </a:r>
          </a:p>
          <a:p>
            <a:endParaRPr lang="en-US" sz="2800" b="1" dirty="0">
              <a:solidFill>
                <a:srgbClr val="75222E"/>
              </a:solidFill>
            </a:endParaRPr>
          </a:p>
          <a:p>
            <a:r>
              <a:rPr lang="en-US" sz="2800" b="1" dirty="0">
                <a:solidFill>
                  <a:srgbClr val="75222E"/>
                </a:solidFill>
              </a:rPr>
              <a:t>Easy Button</a:t>
            </a:r>
          </a:p>
        </p:txBody>
      </p:sp>
    </p:spTree>
    <p:extLst>
      <p:ext uri="{BB962C8B-B14F-4D97-AF65-F5344CB8AC3E}">
        <p14:creationId xmlns:p14="http://schemas.microsoft.com/office/powerpoint/2010/main" val="7318301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64DDDC70-3A5D-7846-ACD8-2D1D47AD0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24" y="245364"/>
            <a:ext cx="11210544" cy="6858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93B3"/>
                </a:solidFill>
              </a:rPr>
              <a:t>Object Detection </a:t>
            </a:r>
            <a:r>
              <a:rPr lang="en-US" dirty="0"/>
              <a:t>w/ Fast Feature Pyramids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E356A71-A5AC-6243-A414-2CFB7DCC291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3910"/>
          <a:stretch/>
        </p:blipFill>
        <p:spPr>
          <a:xfrm>
            <a:off x="275606" y="941249"/>
            <a:ext cx="3893971" cy="4102941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7A5B2C8-13A9-CD4B-ABBE-818A7B527AB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0731"/>
          <a:stretch/>
        </p:blipFill>
        <p:spPr>
          <a:xfrm>
            <a:off x="5530698" y="931164"/>
            <a:ext cx="3418378" cy="3233437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2FB514-D4E4-3643-B0F7-70457D59CD4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1438"/>
          <a:stretch/>
        </p:blipFill>
        <p:spPr>
          <a:xfrm>
            <a:off x="2723434" y="1664699"/>
            <a:ext cx="2892285" cy="3233437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</p:spTree>
    <p:extLst>
      <p:ext uri="{BB962C8B-B14F-4D97-AF65-F5344CB8AC3E}">
        <p14:creationId xmlns:p14="http://schemas.microsoft.com/office/powerpoint/2010/main" val="1773376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64DDDC70-3A5D-7846-ACD8-2D1D47AD0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358" y="245364"/>
            <a:ext cx="11210544" cy="685800"/>
          </a:xfrm>
        </p:spPr>
        <p:txBody>
          <a:bodyPr>
            <a:normAutofit/>
          </a:bodyPr>
          <a:lstStyle/>
          <a:p>
            <a:r>
              <a:rPr lang="en-US" dirty="0"/>
              <a:t>14 dense pages            </a:t>
            </a:r>
            <a:r>
              <a:rPr lang="en-US" sz="2000" dirty="0">
                <a:solidFill>
                  <a:srgbClr val="0093B3"/>
                </a:solidFill>
                <a:hlinkClick r:id="rId3"/>
              </a:rPr>
              <a:t>https://eeexplore.ieee.org/xpl</a:t>
            </a:r>
            <a:endParaRPr lang="en-US" dirty="0">
              <a:solidFill>
                <a:srgbClr val="0093B3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B8DF070-C68D-F04C-8602-EFCB625FFF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658" y="920093"/>
            <a:ext cx="4431313" cy="3978043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0978767-DE10-604D-9EF3-CA2C00C3D5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4826" y="1063257"/>
            <a:ext cx="4167311" cy="2674088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7E63B36-D1EF-3C4D-9D31-F2315DF86711}"/>
              </a:ext>
            </a:extLst>
          </p:cNvPr>
          <p:cNvSpPr txBox="1"/>
          <p:nvPr/>
        </p:nvSpPr>
        <p:spPr>
          <a:xfrm>
            <a:off x="4088323" y="3266375"/>
            <a:ext cx="1731441" cy="138499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76200">
            <a:solidFill>
              <a:srgbClr val="C0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2800" dirty="0">
                <a:solidFill>
                  <a:srgbClr val="75222E"/>
                </a:solidFill>
              </a:rPr>
              <a:t>Cited 1191 times!!!</a:t>
            </a:r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F9E21BE5-333E-AA48-B8A6-796E3894C589}"/>
              </a:ext>
            </a:extLst>
          </p:cNvPr>
          <p:cNvSpPr/>
          <p:nvPr/>
        </p:nvSpPr>
        <p:spPr>
          <a:xfrm rot="19671899">
            <a:off x="5321199" y="3354950"/>
            <a:ext cx="1408062" cy="511005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3760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64DDDC70-3A5D-7846-ACD8-2D1D47AD0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358" y="245364"/>
            <a:ext cx="11210544" cy="6858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93B3"/>
                </a:solidFill>
              </a:rPr>
              <a:t>Pictographically Explained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E7B1048D-E024-B146-94C7-6CE9E29B33FC}"/>
              </a:ext>
            </a:extLst>
          </p:cNvPr>
          <p:cNvSpPr txBox="1">
            <a:spLocks/>
          </p:cNvSpPr>
          <p:nvPr/>
        </p:nvSpPr>
        <p:spPr>
          <a:xfrm>
            <a:off x="56202" y="1262589"/>
            <a:ext cx="8819642" cy="3422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+mj-lt"/>
              <a:buAutoNum type="arabicPeriod"/>
            </a:pPr>
            <a:r>
              <a:rPr lang="en-US" sz="2800" dirty="0">
                <a:solidFill>
                  <a:srgbClr val="75222E"/>
                </a:solidFill>
              </a:rPr>
              <a:t>image pyramids</a:t>
            </a:r>
          </a:p>
          <a:p>
            <a:pPr marL="571500" indent="-571500">
              <a:buFont typeface="+mj-lt"/>
              <a:buAutoNum type="arabicPeriod"/>
            </a:pPr>
            <a:endParaRPr lang="en-US" sz="2800" dirty="0">
              <a:solidFill>
                <a:srgbClr val="75222E"/>
              </a:solidFill>
            </a:endParaRPr>
          </a:p>
          <a:p>
            <a:pPr marL="571500" indent="-571500">
              <a:buFont typeface="+mj-lt"/>
              <a:buAutoNum type="arabicPeriod"/>
            </a:pPr>
            <a:r>
              <a:rPr lang="en-US" sz="2800" dirty="0">
                <a:solidFill>
                  <a:srgbClr val="75222E"/>
                </a:solidFill>
              </a:rPr>
              <a:t>aggregate feature channels (afc)</a:t>
            </a:r>
          </a:p>
          <a:p>
            <a:pPr marL="571500" indent="-571500">
              <a:buFont typeface="+mj-lt"/>
              <a:buAutoNum type="arabicPeriod"/>
            </a:pPr>
            <a:endParaRPr lang="en-US" sz="2800" dirty="0">
              <a:solidFill>
                <a:srgbClr val="75222E"/>
              </a:solidFill>
            </a:endParaRPr>
          </a:p>
          <a:p>
            <a:pPr marL="571500" indent="-571500">
              <a:buFont typeface="+mj-lt"/>
              <a:buAutoNum type="arabicPeriod"/>
            </a:pPr>
            <a:r>
              <a:rPr lang="en-US" sz="2800" dirty="0">
                <a:solidFill>
                  <a:srgbClr val="75222E"/>
                </a:solidFill>
              </a:rPr>
              <a:t>train adaboost tree ensemble</a:t>
            </a:r>
          </a:p>
          <a:p>
            <a:pPr marL="571500" indent="-571500">
              <a:buFont typeface="+mj-lt"/>
              <a:buAutoNum type="arabicPeriod"/>
            </a:pPr>
            <a:endParaRPr lang="en-US" sz="2800" dirty="0">
              <a:solidFill>
                <a:srgbClr val="75222E"/>
              </a:solidFill>
            </a:endParaRPr>
          </a:p>
          <a:p>
            <a:pPr marL="571500" indent="-571500">
              <a:buFont typeface="+mj-lt"/>
              <a:buAutoNum type="arabicPeriod"/>
            </a:pPr>
            <a:r>
              <a:rPr lang="en-US" sz="2800" dirty="0">
                <a:solidFill>
                  <a:srgbClr val="75222E"/>
                </a:solidFill>
              </a:rPr>
              <a:t>non-maximal suppression (</a:t>
            </a:r>
            <a:r>
              <a:rPr lang="en-US" sz="2800" dirty="0" err="1">
                <a:solidFill>
                  <a:srgbClr val="75222E"/>
                </a:solidFill>
              </a:rPr>
              <a:t>nms</a:t>
            </a:r>
            <a:r>
              <a:rPr lang="en-US" sz="2800" dirty="0">
                <a:solidFill>
                  <a:srgbClr val="75222E"/>
                </a:solidFill>
              </a:rPr>
              <a:t>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7F3B152-EFBB-2845-B24C-0F39F41D32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814" t="-10393" r="-2132" b="-1"/>
          <a:stretch/>
        </p:blipFill>
        <p:spPr>
          <a:xfrm>
            <a:off x="5770212" y="2611505"/>
            <a:ext cx="2846961" cy="928404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0BB2400-F47B-D142-90C7-44EB3E10B1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1542" y="3756660"/>
            <a:ext cx="1775022" cy="1258086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7A0E1A39-7535-8543-962E-E761A20B051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</a:blip>
          <a:srcRect l="1846" t="19889" r="2285" b="2672"/>
          <a:stretch/>
        </p:blipFill>
        <p:spPr>
          <a:xfrm>
            <a:off x="6068948" y="276926"/>
            <a:ext cx="2738883" cy="1179767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58CDC905-3560-5843-AED9-86AD745BCF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11542" y="1708954"/>
            <a:ext cx="3364302" cy="685800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</p:spTree>
    <p:extLst>
      <p:ext uri="{BB962C8B-B14F-4D97-AF65-F5344CB8AC3E}">
        <p14:creationId xmlns:p14="http://schemas.microsoft.com/office/powerpoint/2010/main" val="29317391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64DDDC70-3A5D-7846-ACD8-2D1D47AD0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358" y="245364"/>
            <a:ext cx="11210544" cy="6858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93B3"/>
                </a:solidFill>
              </a:rPr>
              <a:t>What is a digital image?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9DF2344-B769-524F-A893-9C51118141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7696" y="1621511"/>
            <a:ext cx="5488608" cy="2260932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</p:spTree>
    <p:extLst>
      <p:ext uri="{BB962C8B-B14F-4D97-AF65-F5344CB8AC3E}">
        <p14:creationId xmlns:p14="http://schemas.microsoft.com/office/powerpoint/2010/main" val="8007938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64DDDC70-3A5D-7846-ACD8-2D1D47AD0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358" y="245364"/>
            <a:ext cx="11210544" cy="6858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93B3"/>
                </a:solidFill>
              </a:rPr>
              <a:t>Matrix of Pixels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FFBD81-BDAA-2245-BA09-EC270E964C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983" y="1130657"/>
            <a:ext cx="8476034" cy="2392125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BF33B14-6F42-9344-9C41-7DEC18C7BDA8}"/>
              </a:ext>
            </a:extLst>
          </p:cNvPr>
          <p:cNvSpPr txBox="1"/>
          <p:nvPr/>
        </p:nvSpPr>
        <p:spPr>
          <a:xfrm>
            <a:off x="5929630" y="3752566"/>
            <a:ext cx="2910540" cy="715581"/>
          </a:xfrm>
          <a:prstGeom prst="rect">
            <a:avLst/>
          </a:prstGeom>
          <a:noFill/>
          <a:ln w="57150">
            <a:solidFill>
              <a:srgbClr val="0093B3"/>
            </a:solidFill>
          </a:ln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Matrix of pixels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Each pixel is typically 3 integers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Intensities of red, green, blue (</a:t>
            </a:r>
            <a:r>
              <a:rPr lang="en-US" dirty="0" err="1"/>
              <a:t>rgb</a:t>
            </a:r>
            <a:r>
              <a:rPr lang="en-US" dirty="0"/>
              <a:t>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A6BE84F-C417-EC41-B080-5251548B4BF3}"/>
              </a:ext>
            </a:extLst>
          </p:cNvPr>
          <p:cNvSpPr/>
          <p:nvPr/>
        </p:nvSpPr>
        <p:spPr>
          <a:xfrm>
            <a:off x="6653719" y="2749685"/>
            <a:ext cx="175098" cy="175098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BCAE6C0-CA63-E642-93E6-FB6027920CEB}"/>
              </a:ext>
            </a:extLst>
          </p:cNvPr>
          <p:cNvSpPr/>
          <p:nvPr/>
        </p:nvSpPr>
        <p:spPr>
          <a:xfrm>
            <a:off x="1157591" y="2003898"/>
            <a:ext cx="450715" cy="304800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FE47453-E54F-A749-8A0A-80172DB6BCC4}"/>
              </a:ext>
            </a:extLst>
          </p:cNvPr>
          <p:cNvSpPr/>
          <p:nvPr/>
        </p:nvSpPr>
        <p:spPr>
          <a:xfrm>
            <a:off x="2311939" y="1775485"/>
            <a:ext cx="1326205" cy="1149298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AB6B8EC-4068-DD49-BBE7-718B756682A1}"/>
              </a:ext>
            </a:extLst>
          </p:cNvPr>
          <p:cNvGrpSpPr/>
          <p:nvPr/>
        </p:nvGrpSpPr>
        <p:grpSpPr>
          <a:xfrm>
            <a:off x="4154639" y="2946107"/>
            <a:ext cx="1555238" cy="1552336"/>
            <a:chOff x="1269329" y="3504001"/>
            <a:chExt cx="1555238" cy="1552336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52073140-3CE5-9544-8EBE-7461F72412EB}"/>
                </a:ext>
              </a:extLst>
            </p:cNvPr>
            <p:cNvGrpSpPr/>
            <p:nvPr/>
          </p:nvGrpSpPr>
          <p:grpSpPr>
            <a:xfrm>
              <a:off x="1269329" y="3504003"/>
              <a:ext cx="1555238" cy="1552334"/>
              <a:chOff x="1269329" y="3504003"/>
              <a:chExt cx="1555238" cy="1552334"/>
            </a:xfrm>
          </p:grpSpPr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7D36904E-3B12-B14C-B0DA-85FF634647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48399" y="3504003"/>
                <a:ext cx="776168" cy="776168"/>
              </a:xfrm>
              <a:prstGeom prst="rect">
                <a:avLst/>
              </a:prstGeom>
            </p:spPr>
          </p:pic>
          <p:pic>
            <p:nvPicPr>
              <p:cNvPr id="32" name="Picture 31">
                <a:extLst>
                  <a:ext uri="{FF2B5EF4-FFF2-40B4-BE49-F238E27FC236}">
                    <a16:creationId xmlns:a16="http://schemas.microsoft.com/office/drawing/2014/main" id="{E3FAEEFC-A6D5-2C49-AB01-F3D0C5DF2B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72231" y="3504003"/>
                <a:ext cx="776168" cy="776168"/>
              </a:xfrm>
              <a:prstGeom prst="rect">
                <a:avLst/>
              </a:prstGeom>
            </p:spPr>
          </p:pic>
          <p:pic>
            <p:nvPicPr>
              <p:cNvPr id="33" name="Picture 32">
                <a:extLst>
                  <a:ext uri="{FF2B5EF4-FFF2-40B4-BE49-F238E27FC236}">
                    <a16:creationId xmlns:a16="http://schemas.microsoft.com/office/drawing/2014/main" id="{CEB0533D-424F-CF4C-8379-0E62DCFE38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69329" y="4280170"/>
                <a:ext cx="776167" cy="776167"/>
              </a:xfrm>
              <a:prstGeom prst="rect">
                <a:avLst/>
              </a:prstGeom>
            </p:spPr>
          </p:pic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8F5DE4B2-2BF6-E845-8A34-2E820DA5A8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043889" y="4280168"/>
                <a:ext cx="776167" cy="776167"/>
              </a:xfrm>
              <a:prstGeom prst="rect">
                <a:avLst/>
              </a:prstGeom>
            </p:spPr>
          </p:pic>
        </p:grp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D53BBDBC-7E49-0A40-8741-64A114BBF7EA}"/>
                </a:ext>
              </a:extLst>
            </p:cNvPr>
            <p:cNvSpPr/>
            <p:nvPr/>
          </p:nvSpPr>
          <p:spPr>
            <a:xfrm>
              <a:off x="1276741" y="3504001"/>
              <a:ext cx="1536935" cy="1552333"/>
            </a:xfrm>
            <a:prstGeom prst="rect">
              <a:avLst/>
            </a:prstGeom>
            <a:noFill/>
            <a:ln w="28575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4C199775-3D18-3245-A9ED-85A6E41EAB26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5551251" y="2837234"/>
            <a:ext cx="1102468" cy="496959"/>
          </a:xfrm>
          <a:prstGeom prst="straightConnector1">
            <a:avLst/>
          </a:prstGeom>
          <a:ln w="28575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4F525A8E-9BCE-6E41-86BB-CB53B109EFCB}"/>
              </a:ext>
            </a:extLst>
          </p:cNvPr>
          <p:cNvSpPr txBox="1"/>
          <p:nvPr/>
        </p:nvSpPr>
        <p:spPr>
          <a:xfrm>
            <a:off x="4272043" y="3053465"/>
            <a:ext cx="54135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FF0000"/>
                </a:solidFill>
              </a:rPr>
              <a:t>R:112</a:t>
            </a:r>
          </a:p>
          <a:p>
            <a:r>
              <a:rPr lang="en-US" sz="1100" b="1" dirty="0">
                <a:solidFill>
                  <a:srgbClr val="00B050"/>
                </a:solidFill>
              </a:rPr>
              <a:t>G:26</a:t>
            </a:r>
          </a:p>
          <a:p>
            <a:r>
              <a:rPr lang="en-US" sz="1100" b="1" dirty="0">
                <a:solidFill>
                  <a:schemeClr val="accent1"/>
                </a:solidFill>
              </a:rPr>
              <a:t>B:20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8A5E7F5-2DF9-C545-A19A-98E11A0CDBA8}"/>
              </a:ext>
            </a:extLst>
          </p:cNvPr>
          <p:cNvSpPr txBox="1"/>
          <p:nvPr/>
        </p:nvSpPr>
        <p:spPr>
          <a:xfrm>
            <a:off x="4272043" y="3810276"/>
            <a:ext cx="54135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FF0000"/>
                </a:solidFill>
              </a:rPr>
              <a:t>R:188</a:t>
            </a:r>
          </a:p>
          <a:p>
            <a:r>
              <a:rPr lang="en-US" sz="1100" b="1" dirty="0">
                <a:solidFill>
                  <a:srgbClr val="00B050"/>
                </a:solidFill>
              </a:rPr>
              <a:t>G:56</a:t>
            </a:r>
          </a:p>
          <a:p>
            <a:r>
              <a:rPr lang="en-US" sz="1100" b="1" dirty="0">
                <a:solidFill>
                  <a:schemeClr val="accent1"/>
                </a:solidFill>
              </a:rPr>
              <a:t>B:49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1C07FD5-21E8-1A48-9718-429A494CA532}"/>
              </a:ext>
            </a:extLst>
          </p:cNvPr>
          <p:cNvSpPr txBox="1"/>
          <p:nvPr/>
        </p:nvSpPr>
        <p:spPr>
          <a:xfrm>
            <a:off x="5009893" y="3050549"/>
            <a:ext cx="54135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FF0000"/>
                </a:solidFill>
              </a:rPr>
              <a:t>R:109</a:t>
            </a:r>
          </a:p>
          <a:p>
            <a:r>
              <a:rPr lang="en-US" sz="1100" b="1" dirty="0">
                <a:solidFill>
                  <a:srgbClr val="00B050"/>
                </a:solidFill>
              </a:rPr>
              <a:t>G:49</a:t>
            </a:r>
          </a:p>
          <a:p>
            <a:r>
              <a:rPr lang="en-US" sz="1100" b="1" dirty="0">
                <a:solidFill>
                  <a:schemeClr val="accent1"/>
                </a:solidFill>
              </a:rPr>
              <a:t>B:39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D3F2648-562B-6C4E-9A4B-BDF31A0AAAA8}"/>
              </a:ext>
            </a:extLst>
          </p:cNvPr>
          <p:cNvSpPr txBox="1"/>
          <p:nvPr/>
        </p:nvSpPr>
        <p:spPr>
          <a:xfrm>
            <a:off x="5047407" y="3784383"/>
            <a:ext cx="54135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FF0000"/>
                </a:solidFill>
              </a:rPr>
              <a:t>R:95</a:t>
            </a:r>
          </a:p>
          <a:p>
            <a:r>
              <a:rPr lang="en-US" sz="1100" b="1" dirty="0">
                <a:solidFill>
                  <a:srgbClr val="00B050"/>
                </a:solidFill>
              </a:rPr>
              <a:t>G:45</a:t>
            </a:r>
          </a:p>
          <a:p>
            <a:r>
              <a:rPr lang="en-US" sz="1100" b="1" dirty="0">
                <a:solidFill>
                  <a:schemeClr val="accent1"/>
                </a:solidFill>
              </a:rPr>
              <a:t>B:27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E867B6B1-59C9-7445-A582-075667C8A0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1808" y="3334193"/>
            <a:ext cx="3252419" cy="1712425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</p:spTree>
    <p:extLst>
      <p:ext uri="{BB962C8B-B14F-4D97-AF65-F5344CB8AC3E}">
        <p14:creationId xmlns:p14="http://schemas.microsoft.com/office/powerpoint/2010/main" val="7276831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01D2C33F-4182-074F-8008-C2AB6B6D6978}"/>
              </a:ext>
            </a:extLst>
          </p:cNvPr>
          <p:cNvSpPr/>
          <p:nvPr/>
        </p:nvSpPr>
        <p:spPr>
          <a:xfrm>
            <a:off x="235532" y="931165"/>
            <a:ext cx="4336467" cy="4146674"/>
          </a:xfrm>
          <a:prstGeom prst="rect">
            <a:avLst/>
          </a:prstGeom>
          <a:solidFill>
            <a:schemeClr val="bg1"/>
          </a:solidFill>
          <a:ln w="57150">
            <a:solidFill>
              <a:srgbClr val="0093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64DDDC70-3A5D-7846-ACD8-2D1D47AD0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358" y="245364"/>
            <a:ext cx="11210544" cy="6858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93B3"/>
                </a:solidFill>
              </a:rPr>
              <a:t>Channels </a:t>
            </a:r>
            <a:r>
              <a:rPr lang="en-US" dirty="0"/>
              <a:t>Colors</a:t>
            </a:r>
            <a:endParaRPr lang="en-US" dirty="0">
              <a:solidFill>
                <a:srgbClr val="0093B3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7817A79-2772-5C4F-A7F8-FE8836F80D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265" y="1059335"/>
            <a:ext cx="3937000" cy="1314450"/>
          </a:xfrm>
          <a:prstGeom prst="rect">
            <a:avLst/>
          </a:prstGeom>
          <a:ln w="57150"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1CFD65F-F04A-4A4B-91FF-1FCD15AB485E}"/>
              </a:ext>
            </a:extLst>
          </p:cNvPr>
          <p:cNvSpPr txBox="1"/>
          <p:nvPr/>
        </p:nvSpPr>
        <p:spPr>
          <a:xfrm>
            <a:off x="1727820" y="2395943"/>
            <a:ext cx="42120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154CF3B-7A5E-4045-A38D-6D3E6D02B7A6}"/>
              </a:ext>
            </a:extLst>
          </p:cNvPr>
          <p:cNvSpPr txBox="1"/>
          <p:nvPr/>
        </p:nvSpPr>
        <p:spPr>
          <a:xfrm>
            <a:off x="2589894" y="2405871"/>
            <a:ext cx="58952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green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BD3CDE0-462B-0B4B-AF8D-F100E86D6C2D}"/>
              </a:ext>
            </a:extLst>
          </p:cNvPr>
          <p:cNvSpPr txBox="1"/>
          <p:nvPr/>
        </p:nvSpPr>
        <p:spPr>
          <a:xfrm>
            <a:off x="3641314" y="2438617"/>
            <a:ext cx="49404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blue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E9DBB1B-3CBA-DF48-BA47-90DB1FDF7BDF}"/>
              </a:ext>
            </a:extLst>
          </p:cNvPr>
          <p:cNvGrpSpPr/>
          <p:nvPr/>
        </p:nvGrpSpPr>
        <p:grpSpPr>
          <a:xfrm>
            <a:off x="748030" y="3092482"/>
            <a:ext cx="3569217" cy="1870874"/>
            <a:chOff x="5342550" y="2649845"/>
            <a:chExt cx="3569217" cy="1870874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7687E8B-1011-0148-9CF6-B38C1758F4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5960" b="4202"/>
            <a:stretch/>
          </p:blipFill>
          <p:spPr>
            <a:xfrm>
              <a:off x="5929630" y="2875710"/>
              <a:ext cx="1801343" cy="1645009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CCF23CB-9F57-4C4D-9D1A-E94E020E157B}"/>
                </a:ext>
              </a:extLst>
            </p:cNvPr>
            <p:cNvSpPr txBox="1"/>
            <p:nvPr/>
          </p:nvSpPr>
          <p:spPr>
            <a:xfrm>
              <a:off x="6474274" y="2649845"/>
              <a:ext cx="712054" cy="300082"/>
            </a:xfrm>
            <a:prstGeom prst="rect">
              <a:avLst/>
            </a:prstGeom>
            <a:noFill/>
            <a:ln>
              <a:solidFill>
                <a:srgbClr val="0093B3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255,0,0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FFEC884-E4F0-9B43-AD52-13C714BCF945}"/>
                </a:ext>
              </a:extLst>
            </p:cNvPr>
            <p:cNvSpPr txBox="1"/>
            <p:nvPr/>
          </p:nvSpPr>
          <p:spPr>
            <a:xfrm>
              <a:off x="7620728" y="3619235"/>
              <a:ext cx="712054" cy="300082"/>
            </a:xfrm>
            <a:prstGeom prst="rect">
              <a:avLst/>
            </a:prstGeom>
            <a:noFill/>
            <a:ln>
              <a:solidFill>
                <a:srgbClr val="0093B3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0,0,255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0C87410-BAB4-F846-8640-6722BCCB72D4}"/>
                </a:ext>
              </a:extLst>
            </p:cNvPr>
            <p:cNvSpPr txBox="1"/>
            <p:nvPr/>
          </p:nvSpPr>
          <p:spPr>
            <a:xfrm>
              <a:off x="5342550" y="3619235"/>
              <a:ext cx="712054" cy="300082"/>
            </a:xfrm>
            <a:prstGeom prst="rect">
              <a:avLst/>
            </a:prstGeom>
            <a:noFill/>
            <a:ln>
              <a:solidFill>
                <a:srgbClr val="0093B3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0,255,0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551AD7F-72F7-D943-BF72-6090CCDBBB95}"/>
                </a:ext>
              </a:extLst>
            </p:cNvPr>
            <p:cNvSpPr txBox="1"/>
            <p:nvPr/>
          </p:nvSpPr>
          <p:spPr>
            <a:xfrm>
              <a:off x="7847052" y="3984149"/>
              <a:ext cx="1064715" cy="300082"/>
            </a:xfrm>
            <a:prstGeom prst="rect">
              <a:avLst/>
            </a:prstGeom>
            <a:noFill/>
            <a:ln>
              <a:solidFill>
                <a:srgbClr val="0093B3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255,255,255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05BC5B19-52BE-F047-8738-4CDA6E419AF5}"/>
                </a:ext>
              </a:extLst>
            </p:cNvPr>
            <p:cNvCxnSpPr>
              <a:cxnSpLocks/>
              <a:stCxn id="18" idx="1"/>
            </p:cNvCxnSpPr>
            <p:nvPr/>
          </p:nvCxnSpPr>
          <p:spPr>
            <a:xfrm flipH="1" flipV="1">
              <a:off x="6900153" y="3826341"/>
              <a:ext cx="946899" cy="307849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3" name="Picture 32">
            <a:extLst>
              <a:ext uri="{FF2B5EF4-FFF2-40B4-BE49-F238E27FC236}">
                <a16:creationId xmlns:a16="http://schemas.microsoft.com/office/drawing/2014/main" id="{2A10E306-2101-DB43-8ED1-6E247B2A1A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8093" y="1451297"/>
            <a:ext cx="3795775" cy="3125530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58B583E3-C8B6-BA46-A4CD-037D236C415F}"/>
              </a:ext>
            </a:extLst>
          </p:cNvPr>
          <p:cNvSpPr txBox="1"/>
          <p:nvPr/>
        </p:nvSpPr>
        <p:spPr>
          <a:xfrm>
            <a:off x="6647234" y="1197381"/>
            <a:ext cx="1975926" cy="507831"/>
          </a:xfrm>
          <a:prstGeom prst="rect">
            <a:avLst/>
          </a:prstGeom>
          <a:solidFill>
            <a:schemeClr val="bg1"/>
          </a:solidFill>
          <a:ln w="57150">
            <a:solidFill>
              <a:srgbClr val="0093B3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So many for loops…</a:t>
            </a:r>
          </a:p>
          <a:p>
            <a:r>
              <a:rPr lang="en-US" dirty="0"/>
              <a:t>ripe for GPU optimization</a:t>
            </a:r>
          </a:p>
        </p:txBody>
      </p:sp>
    </p:spTree>
    <p:extLst>
      <p:ext uri="{BB962C8B-B14F-4D97-AF65-F5344CB8AC3E}">
        <p14:creationId xmlns:p14="http://schemas.microsoft.com/office/powerpoint/2010/main" val="22250206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64DDDC70-3A5D-7846-ACD8-2D1D47AD0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358" y="245364"/>
            <a:ext cx="11210544" cy="6858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93B3"/>
                </a:solidFill>
              </a:rPr>
              <a:t>Channels </a:t>
            </a:r>
            <a:r>
              <a:rPr lang="en-US" dirty="0"/>
              <a:t>Gradients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BA74D3D6-5677-CC43-8FE3-9DEC58FECC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311"/>
          <a:stretch/>
        </p:blipFill>
        <p:spPr>
          <a:xfrm>
            <a:off x="6976878" y="2047517"/>
            <a:ext cx="1857608" cy="1863002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34B2BE13-2AA7-7745-A805-E01A4EDFB6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7506" y="3372255"/>
            <a:ext cx="3645825" cy="1234876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41B7E57B-FD20-0344-A33B-D8F2D0E47D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069387"/>
              </p:ext>
            </p:extLst>
          </p:nvPr>
        </p:nvGraphicFramePr>
        <p:xfrm>
          <a:off x="6950266" y="395592"/>
          <a:ext cx="1910160" cy="1651925"/>
        </p:xfrm>
        <a:graphic>
          <a:graphicData uri="http://schemas.openxmlformats.org/drawingml/2006/table">
            <a:tbl>
              <a:tblPr>
                <a:tableStyleId>{0505E3EF-67EA-436B-97B2-0124C06EBD24}</a:tableStyleId>
              </a:tblPr>
              <a:tblGrid>
                <a:gridCol w="382032">
                  <a:extLst>
                    <a:ext uri="{9D8B030D-6E8A-4147-A177-3AD203B41FA5}">
                      <a16:colId xmlns:a16="http://schemas.microsoft.com/office/drawing/2014/main" val="1158973654"/>
                    </a:ext>
                  </a:extLst>
                </a:gridCol>
                <a:gridCol w="382032">
                  <a:extLst>
                    <a:ext uri="{9D8B030D-6E8A-4147-A177-3AD203B41FA5}">
                      <a16:colId xmlns:a16="http://schemas.microsoft.com/office/drawing/2014/main" val="2005195738"/>
                    </a:ext>
                  </a:extLst>
                </a:gridCol>
                <a:gridCol w="382032">
                  <a:extLst>
                    <a:ext uri="{9D8B030D-6E8A-4147-A177-3AD203B41FA5}">
                      <a16:colId xmlns:a16="http://schemas.microsoft.com/office/drawing/2014/main" val="1398137560"/>
                    </a:ext>
                  </a:extLst>
                </a:gridCol>
                <a:gridCol w="382032">
                  <a:extLst>
                    <a:ext uri="{9D8B030D-6E8A-4147-A177-3AD203B41FA5}">
                      <a16:colId xmlns:a16="http://schemas.microsoft.com/office/drawing/2014/main" val="291420760"/>
                    </a:ext>
                  </a:extLst>
                </a:gridCol>
                <a:gridCol w="382032">
                  <a:extLst>
                    <a:ext uri="{9D8B030D-6E8A-4147-A177-3AD203B41FA5}">
                      <a16:colId xmlns:a16="http://schemas.microsoft.com/office/drawing/2014/main" val="416222219"/>
                    </a:ext>
                  </a:extLst>
                </a:gridCol>
              </a:tblGrid>
              <a:tr h="330385">
                <a:tc>
                  <a:txBody>
                    <a:bodyPr/>
                    <a:lstStyle/>
                    <a:p>
                      <a:r>
                        <a:rPr lang="en-US" sz="1100" b="0" dirty="0">
                          <a:solidFill>
                            <a:schemeClr val="bg1"/>
                          </a:solidFill>
                        </a:rPr>
                        <a:t>12</a:t>
                      </a:r>
                    </a:p>
                  </a:txBody>
                  <a:tcPr marL="83127" marR="83127">
                    <a:lnL w="57150" cap="flat" cmpd="sng" algn="ctr">
                      <a:solidFill>
                        <a:srgbClr val="009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57150" cap="flat" cmpd="sng" algn="ctr">
                      <a:solidFill>
                        <a:srgbClr val="009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dirty="0">
                          <a:solidFill>
                            <a:schemeClr val="bg1"/>
                          </a:solidFill>
                        </a:rPr>
                        <a:t>34</a:t>
                      </a:r>
                    </a:p>
                  </a:txBody>
                  <a:tcPr marL="83127" marR="83127">
                    <a:lnT w="57150" cap="flat" cmpd="sng" algn="ctr">
                      <a:solidFill>
                        <a:srgbClr val="009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dirty="0"/>
                        <a:t>143</a:t>
                      </a:r>
                    </a:p>
                  </a:txBody>
                  <a:tcPr marL="83127" marR="83127">
                    <a:lnT w="57150" cap="flat" cmpd="sng" algn="ctr">
                      <a:solidFill>
                        <a:srgbClr val="009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dirty="0"/>
                        <a:t>201</a:t>
                      </a:r>
                    </a:p>
                  </a:txBody>
                  <a:tcPr marL="83127" marR="83127">
                    <a:lnT w="57150" cap="flat" cmpd="sng" algn="ctr">
                      <a:solidFill>
                        <a:srgbClr val="009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dirty="0"/>
                        <a:t>255</a:t>
                      </a:r>
                    </a:p>
                  </a:txBody>
                  <a:tcPr marL="83127" marR="83127">
                    <a:lnR w="57150" cap="flat" cmpd="sng" algn="ctr">
                      <a:solidFill>
                        <a:srgbClr val="009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9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7403807"/>
                  </a:ext>
                </a:extLst>
              </a:tr>
              <a:tr h="330385">
                <a:tc>
                  <a:txBody>
                    <a:bodyPr/>
                    <a:lstStyle/>
                    <a:p>
                      <a:r>
                        <a:rPr lang="en-US" sz="1100" b="0" dirty="0">
                          <a:solidFill>
                            <a:schemeClr val="bg1"/>
                          </a:solidFill>
                        </a:rPr>
                        <a:t>12</a:t>
                      </a:r>
                    </a:p>
                  </a:txBody>
                  <a:tcPr marL="83127" marR="83127">
                    <a:lnL w="57150" cap="flat" cmpd="sng" algn="ctr">
                      <a:solidFill>
                        <a:srgbClr val="009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dirty="0">
                          <a:solidFill>
                            <a:schemeClr val="bg1"/>
                          </a:solidFill>
                        </a:rPr>
                        <a:t>34</a:t>
                      </a:r>
                    </a:p>
                  </a:txBody>
                  <a:tcPr marL="83127" marR="83127"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dirty="0"/>
                        <a:t>143</a:t>
                      </a:r>
                    </a:p>
                  </a:txBody>
                  <a:tcPr marL="83127" marR="83127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dirty="0"/>
                        <a:t>201</a:t>
                      </a:r>
                    </a:p>
                  </a:txBody>
                  <a:tcPr marL="83127" marR="83127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dirty="0"/>
                        <a:t>255</a:t>
                      </a:r>
                    </a:p>
                  </a:txBody>
                  <a:tcPr marL="83127" marR="83127">
                    <a:lnR w="57150" cap="flat" cmpd="sng" algn="ctr">
                      <a:solidFill>
                        <a:srgbClr val="009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8090282"/>
                  </a:ext>
                </a:extLst>
              </a:tr>
              <a:tr h="330385">
                <a:tc>
                  <a:txBody>
                    <a:bodyPr/>
                    <a:lstStyle/>
                    <a:p>
                      <a:r>
                        <a:rPr lang="en-US" sz="1100" b="0" dirty="0">
                          <a:solidFill>
                            <a:schemeClr val="bg1"/>
                          </a:solidFill>
                        </a:rPr>
                        <a:t>12</a:t>
                      </a:r>
                    </a:p>
                  </a:txBody>
                  <a:tcPr marL="83127" marR="83127">
                    <a:lnL w="57150" cap="flat" cmpd="sng" algn="ctr">
                      <a:solidFill>
                        <a:srgbClr val="009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dirty="0">
                          <a:solidFill>
                            <a:schemeClr val="bg1"/>
                          </a:solidFill>
                        </a:rPr>
                        <a:t>34</a:t>
                      </a:r>
                    </a:p>
                  </a:txBody>
                  <a:tcPr marL="83127" marR="83127"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dirty="0"/>
                        <a:t>143</a:t>
                      </a:r>
                    </a:p>
                  </a:txBody>
                  <a:tcPr marL="83127" marR="83127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dirty="0"/>
                        <a:t>201</a:t>
                      </a:r>
                    </a:p>
                  </a:txBody>
                  <a:tcPr marL="83127" marR="83127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dirty="0"/>
                        <a:t>255</a:t>
                      </a:r>
                    </a:p>
                  </a:txBody>
                  <a:tcPr marL="83127" marR="83127">
                    <a:lnR w="57150" cap="flat" cmpd="sng" algn="ctr">
                      <a:solidFill>
                        <a:srgbClr val="009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6664712"/>
                  </a:ext>
                </a:extLst>
              </a:tr>
              <a:tr h="330385">
                <a:tc>
                  <a:txBody>
                    <a:bodyPr/>
                    <a:lstStyle/>
                    <a:p>
                      <a:r>
                        <a:rPr lang="en-US" sz="1100" b="0" dirty="0">
                          <a:solidFill>
                            <a:schemeClr val="bg1"/>
                          </a:solidFill>
                        </a:rPr>
                        <a:t>12</a:t>
                      </a:r>
                    </a:p>
                  </a:txBody>
                  <a:tcPr marL="83127" marR="83127">
                    <a:lnL w="57150" cap="flat" cmpd="sng" algn="ctr">
                      <a:solidFill>
                        <a:srgbClr val="009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dirty="0">
                          <a:solidFill>
                            <a:schemeClr val="bg1"/>
                          </a:solidFill>
                        </a:rPr>
                        <a:t>34</a:t>
                      </a:r>
                    </a:p>
                  </a:txBody>
                  <a:tcPr marL="83127" marR="83127"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dirty="0"/>
                        <a:t>143</a:t>
                      </a:r>
                    </a:p>
                  </a:txBody>
                  <a:tcPr marL="83127" marR="83127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dirty="0"/>
                        <a:t>201</a:t>
                      </a:r>
                    </a:p>
                  </a:txBody>
                  <a:tcPr marL="83127" marR="83127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dirty="0"/>
                        <a:t>255</a:t>
                      </a:r>
                    </a:p>
                  </a:txBody>
                  <a:tcPr marL="83127" marR="83127">
                    <a:lnR w="57150" cap="flat" cmpd="sng" algn="ctr">
                      <a:solidFill>
                        <a:srgbClr val="009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4821041"/>
                  </a:ext>
                </a:extLst>
              </a:tr>
              <a:tr h="330385">
                <a:tc>
                  <a:txBody>
                    <a:bodyPr/>
                    <a:lstStyle/>
                    <a:p>
                      <a:r>
                        <a:rPr lang="en-US" sz="1100" b="0" dirty="0">
                          <a:solidFill>
                            <a:schemeClr val="bg1"/>
                          </a:solidFill>
                        </a:rPr>
                        <a:t>12</a:t>
                      </a:r>
                    </a:p>
                  </a:txBody>
                  <a:tcPr marL="83127" marR="83127">
                    <a:lnL w="57150" cap="flat" cmpd="sng" algn="ctr">
                      <a:solidFill>
                        <a:srgbClr val="009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57150" cap="flat" cmpd="sng" algn="ctr">
                      <a:solidFill>
                        <a:srgbClr val="009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dirty="0">
                          <a:solidFill>
                            <a:schemeClr val="bg1"/>
                          </a:solidFill>
                        </a:rPr>
                        <a:t>34</a:t>
                      </a:r>
                    </a:p>
                  </a:txBody>
                  <a:tcPr marL="83127" marR="83127">
                    <a:lnB w="57150" cap="flat" cmpd="sng" algn="ctr">
                      <a:solidFill>
                        <a:srgbClr val="009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dirty="0"/>
                        <a:t>143</a:t>
                      </a:r>
                    </a:p>
                  </a:txBody>
                  <a:tcPr marL="83127" marR="83127">
                    <a:lnB w="57150" cap="flat" cmpd="sng" algn="ctr">
                      <a:solidFill>
                        <a:srgbClr val="009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dirty="0"/>
                        <a:t>201</a:t>
                      </a:r>
                    </a:p>
                  </a:txBody>
                  <a:tcPr marL="83127" marR="83127">
                    <a:lnB w="57150" cap="flat" cmpd="sng" algn="ctr">
                      <a:solidFill>
                        <a:srgbClr val="009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dirty="0"/>
                        <a:t>255</a:t>
                      </a:r>
                    </a:p>
                  </a:txBody>
                  <a:tcPr marL="83127" marR="83127">
                    <a:lnR w="57150" cap="flat" cmpd="sng" algn="ctr">
                      <a:solidFill>
                        <a:srgbClr val="009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57150" cap="flat" cmpd="sng" algn="ctr">
                      <a:solidFill>
                        <a:srgbClr val="009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927839"/>
                  </a:ext>
                </a:extLst>
              </a:tr>
            </a:tbl>
          </a:graphicData>
        </a:graphic>
      </p:graphicFrame>
      <p:pic>
        <p:nvPicPr>
          <p:cNvPr id="21" name="Picture 20">
            <a:extLst>
              <a:ext uri="{FF2B5EF4-FFF2-40B4-BE49-F238E27FC236}">
                <a16:creationId xmlns:a16="http://schemas.microsoft.com/office/drawing/2014/main" id="{BD3175DE-6A23-6B46-8D57-1F08D1F99A9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90"/>
          <a:stretch/>
        </p:blipFill>
        <p:spPr>
          <a:xfrm>
            <a:off x="324358" y="1978742"/>
            <a:ext cx="3629985" cy="1556404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2EE4F97C-6A1E-514B-BE4E-D854B611C5AD}"/>
              </a:ext>
            </a:extLst>
          </p:cNvPr>
          <p:cNvSpPr txBox="1"/>
          <p:nvPr/>
        </p:nvSpPr>
        <p:spPr>
          <a:xfrm>
            <a:off x="4423844" y="2747311"/>
            <a:ext cx="2389965" cy="369332"/>
          </a:xfrm>
          <a:prstGeom prst="rect">
            <a:avLst/>
          </a:prstGeom>
          <a:noFill/>
          <a:ln w="57150">
            <a:solidFill>
              <a:srgbClr val="0093B3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dirty="0"/>
              <a:t>Gradient Magnitude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1773A64-9F46-9442-871E-B4E68C3C8634}"/>
              </a:ext>
            </a:extLst>
          </p:cNvPr>
          <p:cNvSpPr txBox="1"/>
          <p:nvPr/>
        </p:nvSpPr>
        <p:spPr>
          <a:xfrm>
            <a:off x="283574" y="1135397"/>
            <a:ext cx="2479081" cy="646331"/>
          </a:xfrm>
          <a:prstGeom prst="rect">
            <a:avLst/>
          </a:prstGeom>
          <a:noFill/>
          <a:ln w="57150">
            <a:solidFill>
              <a:srgbClr val="0093B3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dirty="0"/>
              <a:t>Gradient Direction/Orientation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3CF4430-AF8D-F34F-AE33-CA320DA27C39}"/>
              </a:ext>
            </a:extLst>
          </p:cNvPr>
          <p:cNvSpPr txBox="1"/>
          <p:nvPr/>
        </p:nvSpPr>
        <p:spPr>
          <a:xfrm>
            <a:off x="3180010" y="1854190"/>
            <a:ext cx="1490102" cy="369332"/>
          </a:xfrm>
          <a:prstGeom prst="rect">
            <a:avLst/>
          </a:prstGeom>
          <a:solidFill>
            <a:schemeClr val="bg1"/>
          </a:solidFill>
          <a:ln w="57150">
            <a:solidFill>
              <a:srgbClr val="0093B3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dirty="0"/>
              <a:t>As Histogram</a:t>
            </a:r>
          </a:p>
        </p:txBody>
      </p:sp>
    </p:spTree>
    <p:extLst>
      <p:ext uri="{BB962C8B-B14F-4D97-AF65-F5344CB8AC3E}">
        <p14:creationId xmlns:p14="http://schemas.microsoft.com/office/powerpoint/2010/main" val="35682527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C9F8D0A-1469-6E49-897F-4411B2CBEB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327638"/>
            <a:ext cx="9143999" cy="6471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4076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64DDDC70-3A5D-7846-ACD8-2D1D47AD0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358" y="245364"/>
            <a:ext cx="11210544" cy="6858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93B3"/>
                </a:solidFill>
              </a:rPr>
              <a:t>Another Gradient Explanation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1D2DBD6-40EF-1241-A70A-961DB046D1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6476" y="1034604"/>
            <a:ext cx="6157091" cy="3759771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</p:spTree>
    <p:extLst>
      <p:ext uri="{BB962C8B-B14F-4D97-AF65-F5344CB8AC3E}">
        <p14:creationId xmlns:p14="http://schemas.microsoft.com/office/powerpoint/2010/main" val="3835492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2D4D44-D20A-F84E-B411-1240CB8F2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en-US" dirty="0"/>
              <a:t>Gradient Calculations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E7382D-DCF0-5644-99C4-8ECE822623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160"/>
          <a:stretch/>
        </p:blipFill>
        <p:spPr>
          <a:xfrm>
            <a:off x="3358880" y="1141939"/>
            <a:ext cx="5441410" cy="3267934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DEC8A7B-2D03-E645-8E06-4BF019050576}"/>
              </a:ext>
            </a:extLst>
          </p:cNvPr>
          <p:cNvSpPr txBox="1"/>
          <p:nvPr/>
        </p:nvSpPr>
        <p:spPr>
          <a:xfrm>
            <a:off x="682557" y="2571750"/>
            <a:ext cx="1965025" cy="707886"/>
          </a:xfrm>
          <a:prstGeom prst="rect">
            <a:avLst/>
          </a:prstGeom>
          <a:noFill/>
          <a:ln w="57150">
            <a:solidFill>
              <a:srgbClr val="0093B3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/>
              <a:t>nested for loops;</a:t>
            </a:r>
          </a:p>
          <a:p>
            <a:r>
              <a:rPr lang="en-US" sz="2000" dirty="0"/>
              <a:t>perfect for GPUs 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BFD4D84-075A-2144-9494-02C19E78884C}"/>
              </a:ext>
            </a:extLst>
          </p:cNvPr>
          <p:cNvCxnSpPr>
            <a:stCxn id="4" idx="3"/>
          </p:cNvCxnSpPr>
          <p:nvPr/>
        </p:nvCxnSpPr>
        <p:spPr>
          <a:xfrm flipV="1">
            <a:off x="2647582" y="2750695"/>
            <a:ext cx="953272" cy="174998"/>
          </a:xfrm>
          <a:prstGeom prst="straightConnector1">
            <a:avLst/>
          </a:prstGeom>
          <a:ln w="57150">
            <a:solidFill>
              <a:srgbClr val="0093B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51528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64DDDC70-3A5D-7846-ACD8-2D1D47AD0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358" y="245364"/>
            <a:ext cx="11210544" cy="6858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93B3"/>
                </a:solidFill>
              </a:rPr>
              <a:t>Image Pyramids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5414D3C-2EC8-D241-9EF1-6150855766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757" y="1034901"/>
            <a:ext cx="3415219" cy="3073697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F55EC0A-8E2D-3543-9C5F-82DE943481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2018" y="3748391"/>
            <a:ext cx="6110723" cy="1271087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0B6FEB1-BE28-A140-9071-07EF547712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27447" y="124022"/>
            <a:ext cx="4237796" cy="2884927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0109EC5-8198-B547-90AD-6D042179551C}"/>
              </a:ext>
            </a:extLst>
          </p:cNvPr>
          <p:cNvSpPr txBox="1"/>
          <p:nvPr/>
        </p:nvSpPr>
        <p:spPr>
          <a:xfrm>
            <a:off x="3616230" y="2853709"/>
            <a:ext cx="4963565" cy="707886"/>
          </a:xfrm>
          <a:prstGeom prst="rect">
            <a:avLst/>
          </a:prstGeom>
          <a:solidFill>
            <a:schemeClr val="bg1"/>
          </a:solidFill>
          <a:ln w="57150">
            <a:solidFill>
              <a:srgbClr val="0093B3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/>
              <a:t>looped computations; embarrassingly parallel</a:t>
            </a:r>
          </a:p>
          <a:p>
            <a:r>
              <a:rPr lang="en-US" sz="2000" dirty="0"/>
              <a:t>order of magnitudes faster with </a:t>
            </a:r>
            <a:r>
              <a:rPr lang="en-US" sz="2000" b="1" dirty="0">
                <a:solidFill>
                  <a:srgbClr val="75222E"/>
                </a:solidFill>
              </a:rPr>
              <a:t>GPU</a:t>
            </a:r>
          </a:p>
        </p:txBody>
      </p:sp>
    </p:spTree>
    <p:extLst>
      <p:ext uri="{BB962C8B-B14F-4D97-AF65-F5344CB8AC3E}">
        <p14:creationId xmlns:p14="http://schemas.microsoft.com/office/powerpoint/2010/main" val="3573684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64DDDC70-3A5D-7846-ACD8-2D1D47AD0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358" y="245364"/>
            <a:ext cx="11210544" cy="685800"/>
          </a:xfrm>
        </p:spPr>
        <p:txBody>
          <a:bodyPr>
            <a:normAutofit/>
          </a:bodyPr>
          <a:lstStyle/>
          <a:p>
            <a:r>
              <a:rPr lang="en-US" dirty="0"/>
              <a:t>Edge Detection – remove neighbor color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194EEEB-881F-D54A-A4C3-AF6385A6B3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358" y="931164"/>
            <a:ext cx="8392633" cy="273974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CBECFB4-C152-594D-A652-E34FDEF28F2E}"/>
              </a:ext>
            </a:extLst>
          </p:cNvPr>
          <p:cNvSpPr txBox="1"/>
          <p:nvPr/>
        </p:nvSpPr>
        <p:spPr>
          <a:xfrm>
            <a:off x="3492961" y="4060370"/>
            <a:ext cx="2956194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Continuous areas -&gt; grey</a:t>
            </a:r>
          </a:p>
          <a:p>
            <a:r>
              <a:rPr lang="en-US" dirty="0"/>
              <a:t>Discontinuities      -&gt; black &amp; white lines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05B173-FD8C-9C43-854A-B248599D2B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74" y="3740836"/>
            <a:ext cx="887670" cy="1146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9598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B3317-AB01-B848-A24F-CCD3BC802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AdaBoost </a:t>
            </a:r>
            <a:r>
              <a:rPr lang="en-US" dirty="0">
                <a:solidFill>
                  <a:srgbClr val="0093B3"/>
                </a:solidFill>
              </a:rPr>
              <a:t>Ensemble Weighted Decision Trees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BD830B7-60E0-7747-B6D0-0ECA24FF5A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63557"/>
            <a:ext cx="5364150" cy="2853447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BA72E60-2767-BB42-964A-BB96300D92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2750" y="1481682"/>
            <a:ext cx="3429684" cy="2017196"/>
          </a:xfrm>
          <a:prstGeom prst="rect">
            <a:avLst/>
          </a:prstGeom>
          <a:ln w="76200">
            <a:solidFill>
              <a:srgbClr val="0093B3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5C7BAFA-D2D9-7246-92CD-8EC587C3AFC1}"/>
              </a:ext>
            </a:extLst>
          </p:cNvPr>
          <p:cNvSpPr txBox="1"/>
          <p:nvPr/>
        </p:nvSpPr>
        <p:spPr>
          <a:xfrm>
            <a:off x="774963" y="4191611"/>
            <a:ext cx="1418722" cy="461665"/>
          </a:xfrm>
          <a:prstGeom prst="rect">
            <a:avLst/>
          </a:prstGeom>
          <a:noFill/>
          <a:ln w="57150">
            <a:solidFill>
              <a:srgbClr val="0093B3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93B3"/>
                </a:solidFill>
              </a:rPr>
              <a:t>AdaBoost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DC5B66-5064-994B-B96B-40EECA55B2FE}"/>
              </a:ext>
            </a:extLst>
          </p:cNvPr>
          <p:cNvSpPr txBox="1"/>
          <p:nvPr/>
        </p:nvSpPr>
        <p:spPr>
          <a:xfrm>
            <a:off x="3106428" y="4191611"/>
            <a:ext cx="2486322" cy="461665"/>
          </a:xfrm>
          <a:prstGeom prst="rect">
            <a:avLst/>
          </a:prstGeom>
          <a:noFill/>
          <a:ln w="57150">
            <a:solidFill>
              <a:srgbClr val="0093B3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93B3"/>
                </a:solidFill>
              </a:rPr>
              <a:t>Gradient Boosting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8E42631-4B8D-994D-A8BC-6F1E1D0F8FFD}"/>
              </a:ext>
            </a:extLst>
          </p:cNvPr>
          <p:cNvSpPr txBox="1"/>
          <p:nvPr/>
        </p:nvSpPr>
        <p:spPr>
          <a:xfrm>
            <a:off x="6505493" y="4191611"/>
            <a:ext cx="1269578" cy="461665"/>
          </a:xfrm>
          <a:prstGeom prst="rect">
            <a:avLst/>
          </a:prstGeom>
          <a:noFill/>
          <a:ln w="57150">
            <a:solidFill>
              <a:srgbClr val="0093B3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XGBoost</a:t>
            </a:r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D8DDEE58-B0F0-C54C-B8CD-924E33EBDDF3}"/>
              </a:ext>
            </a:extLst>
          </p:cNvPr>
          <p:cNvSpPr/>
          <p:nvPr/>
        </p:nvSpPr>
        <p:spPr>
          <a:xfrm>
            <a:off x="2334638" y="4267200"/>
            <a:ext cx="576037" cy="386076"/>
          </a:xfrm>
          <a:prstGeom prst="rightArrow">
            <a:avLst/>
          </a:prstGeom>
          <a:solidFill>
            <a:srgbClr val="0093B3"/>
          </a:solidFill>
          <a:ln>
            <a:solidFill>
              <a:srgbClr val="0093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600E7D1F-E629-9841-AC64-6E0755EDC025}"/>
              </a:ext>
            </a:extLst>
          </p:cNvPr>
          <p:cNvSpPr/>
          <p:nvPr/>
        </p:nvSpPr>
        <p:spPr>
          <a:xfrm>
            <a:off x="5785291" y="4229405"/>
            <a:ext cx="576037" cy="386076"/>
          </a:xfrm>
          <a:prstGeom prst="rightArrow">
            <a:avLst/>
          </a:prstGeom>
          <a:solidFill>
            <a:srgbClr val="0093B3"/>
          </a:solidFill>
          <a:ln>
            <a:solidFill>
              <a:srgbClr val="0093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8660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64AF2-C213-664B-B84D-B20D6B9EC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AdaBoost </a:t>
            </a:r>
            <a:r>
              <a:rPr lang="en-US" dirty="0">
                <a:solidFill>
                  <a:srgbClr val="0093B3"/>
                </a:solidFill>
              </a:rPr>
              <a:t>Ensemble Weighted Decision Trees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BE8B10-791A-CA4F-808E-40094256D7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210" y="1849442"/>
            <a:ext cx="3429684" cy="2017196"/>
          </a:xfrm>
          <a:prstGeom prst="rect">
            <a:avLst/>
          </a:prstGeom>
          <a:ln w="76200">
            <a:solidFill>
              <a:srgbClr val="0093B3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86DC6F6-C7BF-8E44-8A63-DF7ABE3A64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5566" y="1478604"/>
            <a:ext cx="3024303" cy="2758872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  <p:sp>
        <p:nvSpPr>
          <p:cNvPr id="6" name="Right Arrow 5">
            <a:extLst>
              <a:ext uri="{FF2B5EF4-FFF2-40B4-BE49-F238E27FC236}">
                <a16:creationId xmlns:a16="http://schemas.microsoft.com/office/drawing/2014/main" id="{BA194864-88B0-E44F-9DBC-76FCF79D7087}"/>
              </a:ext>
            </a:extLst>
          </p:cNvPr>
          <p:cNvSpPr/>
          <p:nvPr/>
        </p:nvSpPr>
        <p:spPr>
          <a:xfrm>
            <a:off x="4212504" y="2191965"/>
            <a:ext cx="985452" cy="1073498"/>
          </a:xfrm>
          <a:prstGeom prst="rightArrow">
            <a:avLst/>
          </a:prstGeom>
          <a:solidFill>
            <a:srgbClr val="0093B3"/>
          </a:solidFill>
          <a:ln>
            <a:solidFill>
              <a:srgbClr val="0093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06C043-1C3F-5B4D-B3D3-6D5793F51768}"/>
              </a:ext>
            </a:extLst>
          </p:cNvPr>
          <p:cNvSpPr txBox="1"/>
          <p:nvPr/>
        </p:nvSpPr>
        <p:spPr>
          <a:xfrm>
            <a:off x="4114759" y="4695527"/>
            <a:ext cx="2450158" cy="300082"/>
          </a:xfrm>
          <a:prstGeom prst="rect">
            <a:avLst/>
          </a:prstGeom>
          <a:noFill/>
          <a:ln w="57150">
            <a:solidFill>
              <a:srgbClr val="0093B3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bounding boxes with probability</a:t>
            </a:r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947039B8-8CE9-E444-B842-815A1C7F68F8}"/>
              </a:ext>
            </a:extLst>
          </p:cNvPr>
          <p:cNvSpPr/>
          <p:nvPr/>
        </p:nvSpPr>
        <p:spPr>
          <a:xfrm rot="19428513">
            <a:off x="4919501" y="3657963"/>
            <a:ext cx="2085364" cy="529883"/>
          </a:xfrm>
          <a:prstGeom prst="rightArrow">
            <a:avLst/>
          </a:prstGeom>
          <a:solidFill>
            <a:srgbClr val="0093B3"/>
          </a:solidFill>
          <a:ln>
            <a:solidFill>
              <a:srgbClr val="0093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0936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64AF2-C213-664B-B84D-B20D6B9EC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Non-Maximal Suppression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26A7C27-4CC1-9E40-A03B-25007B6E40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046" y="988749"/>
            <a:ext cx="5435931" cy="2091678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CF7AC46-F84D-E546-B568-6020821A9D31}"/>
              </a:ext>
            </a:extLst>
          </p:cNvPr>
          <p:cNvSpPr txBox="1"/>
          <p:nvPr/>
        </p:nvSpPr>
        <p:spPr>
          <a:xfrm>
            <a:off x="415046" y="3280227"/>
            <a:ext cx="2898742" cy="715581"/>
          </a:xfrm>
          <a:prstGeom prst="rect">
            <a:avLst/>
          </a:prstGeom>
          <a:noFill/>
          <a:ln w="57150">
            <a:solidFill>
              <a:srgbClr val="0093B3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1. overlap?</a:t>
            </a:r>
          </a:p>
          <a:p>
            <a:pPr lvl="1"/>
            <a:r>
              <a:rPr lang="en-US" dirty="0"/>
              <a:t>intersect area / union area &gt; 0.5 ?</a:t>
            </a:r>
          </a:p>
          <a:p>
            <a:r>
              <a:rPr lang="en-US" dirty="0"/>
              <a:t>2. if overlap, choose best score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7809F0B-5868-F44E-878E-DBF6F9D905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2961" y="679965"/>
            <a:ext cx="3202439" cy="4332288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65B3F3D-C2B8-DD4D-8361-F723BEC4B943}"/>
              </a:ext>
            </a:extLst>
          </p:cNvPr>
          <p:cNvSpPr txBox="1"/>
          <p:nvPr/>
        </p:nvSpPr>
        <p:spPr>
          <a:xfrm>
            <a:off x="2762655" y="4267200"/>
            <a:ext cx="2308902" cy="507831"/>
          </a:xfrm>
          <a:prstGeom prst="rect">
            <a:avLst/>
          </a:prstGeom>
          <a:noFill/>
          <a:ln w="57150">
            <a:solidFill>
              <a:srgbClr val="0093B3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nested for loop computations;</a:t>
            </a:r>
          </a:p>
          <a:p>
            <a:r>
              <a:rPr lang="en-US" dirty="0"/>
              <a:t>begging for GPU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70357F3-5173-3F42-928F-D46F3A62DADD}"/>
              </a:ext>
            </a:extLst>
          </p:cNvPr>
          <p:cNvCxnSpPr>
            <a:cxnSpLocks/>
            <a:stCxn id="11" idx="0"/>
          </p:cNvCxnSpPr>
          <p:nvPr/>
        </p:nvCxnSpPr>
        <p:spPr>
          <a:xfrm flipV="1">
            <a:off x="3917106" y="3398196"/>
            <a:ext cx="1984341" cy="869004"/>
          </a:xfrm>
          <a:prstGeom prst="straightConnector1">
            <a:avLst/>
          </a:prstGeom>
          <a:ln w="57150">
            <a:solidFill>
              <a:srgbClr val="0093B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97074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5631" y="841772"/>
            <a:ext cx="8844410" cy="1790700"/>
          </a:xfrm>
        </p:spPr>
        <p:txBody>
          <a:bodyPr>
            <a:normAutofit/>
          </a:bodyPr>
          <a:lstStyle/>
          <a:p>
            <a:r>
              <a:rPr lang="en-US" sz="4800" dirty="0">
                <a:solidFill>
                  <a:srgbClr val="0093B3"/>
                </a:solidFill>
              </a:rPr>
              <a:t>Give me an ‘easy button’ </a:t>
            </a:r>
            <a:r>
              <a:rPr lang="en-US" sz="4000" dirty="0"/>
              <a:t>	       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657681" y="2698750"/>
            <a:ext cx="4517819" cy="49252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>
                <a:solidFill>
                  <a:srgbClr val="75222E"/>
                </a:solidFill>
                <a:latin typeface="Avenir Black" charset="0"/>
                <a:ea typeface="Avenir Black" charset="0"/>
                <a:cs typeface="Avenir Black" charset="0"/>
              </a:defRPr>
            </a:lvl1pPr>
          </a:lstStyle>
          <a:p>
            <a:r>
              <a:rPr lang="en-US" sz="2000" dirty="0"/>
              <a:t>Self-Service AI &amp; Deep Learning</a:t>
            </a:r>
          </a:p>
        </p:txBody>
      </p:sp>
    </p:spTree>
    <p:extLst>
      <p:ext uri="{BB962C8B-B14F-4D97-AF65-F5344CB8AC3E}">
        <p14:creationId xmlns:p14="http://schemas.microsoft.com/office/powerpoint/2010/main" val="18188790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B3317-AB01-B848-A24F-CCD3BC802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93B3"/>
                </a:solidFill>
              </a:rPr>
              <a:t>Jupyter Notebook </a:t>
            </a:r>
            <a:r>
              <a:rPr lang="en-US" dirty="0"/>
              <a:t>Proof-of-Concept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D33FF5C-CD9F-7F4A-B9CF-D0A818BE8B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1453" y="1046922"/>
            <a:ext cx="3988005" cy="3373860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06E1660-3B69-CC49-9654-D2435C2AA6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542" y="950948"/>
            <a:ext cx="3804453" cy="3963548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</p:spTree>
    <p:extLst>
      <p:ext uri="{BB962C8B-B14F-4D97-AF65-F5344CB8AC3E}">
        <p14:creationId xmlns:p14="http://schemas.microsoft.com/office/powerpoint/2010/main" val="8779428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B3317-AB01-B848-A24F-CCD3BC802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Easy Button </a:t>
            </a:r>
            <a:r>
              <a:rPr lang="en-US" dirty="0">
                <a:solidFill>
                  <a:srgbClr val="0093B3"/>
                </a:solidFill>
              </a:rPr>
              <a:t>Dataiku Plug-In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550385-3256-EB4D-8999-242B73E1E8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0856" y="987421"/>
            <a:ext cx="5162644" cy="2725086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5672D4C-4DCF-BA4B-8396-F21E2F2EC0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650" y="1532328"/>
            <a:ext cx="5260163" cy="3449201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  <p:sp>
        <p:nvSpPr>
          <p:cNvPr id="6" name="Right Arrow 5">
            <a:extLst>
              <a:ext uri="{FF2B5EF4-FFF2-40B4-BE49-F238E27FC236}">
                <a16:creationId xmlns:a16="http://schemas.microsoft.com/office/drawing/2014/main" id="{6ACED69D-BF45-9943-B868-A2F04CFDF930}"/>
              </a:ext>
            </a:extLst>
          </p:cNvPr>
          <p:cNvSpPr/>
          <p:nvPr/>
        </p:nvSpPr>
        <p:spPr>
          <a:xfrm rot="2200586">
            <a:off x="3949429" y="1712068"/>
            <a:ext cx="1063558" cy="477061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2577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C9F8D0A-1469-6E49-897F-4411B2CBEB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327638"/>
            <a:ext cx="9143999" cy="647113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3DD8063-3590-594F-B091-83FB0D1DE46F}"/>
              </a:ext>
            </a:extLst>
          </p:cNvPr>
          <p:cNvSpPr/>
          <p:nvPr/>
        </p:nvSpPr>
        <p:spPr>
          <a:xfrm>
            <a:off x="2092714" y="802887"/>
            <a:ext cx="301082" cy="47950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01CA00A-DDE7-6C4D-93BF-7C208AF38511}"/>
              </a:ext>
            </a:extLst>
          </p:cNvPr>
          <p:cNvSpPr/>
          <p:nvPr/>
        </p:nvSpPr>
        <p:spPr>
          <a:xfrm>
            <a:off x="3375101" y="3122341"/>
            <a:ext cx="364275" cy="535258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5447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FCB6491-FEA1-554E-A41E-A6A5DA6328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0243" y="74735"/>
            <a:ext cx="5894960" cy="3126641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E0886E5-F340-324D-B104-FD2C6ACBDC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763" y="2680314"/>
            <a:ext cx="3962399" cy="1904409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341BAD7-3108-A449-9AFE-4B7A4FEA8A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49155"/>
            <a:ext cx="2360579" cy="8393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7CFE617-6287-2E45-A4EB-9FC8689EE7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7498" y="3201376"/>
            <a:ext cx="2846646" cy="1900136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31592E0-B535-F54C-BFA0-77C40F79843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0653" r="7621"/>
          <a:stretch/>
        </p:blipFill>
        <p:spPr>
          <a:xfrm>
            <a:off x="6753673" y="3434639"/>
            <a:ext cx="2286564" cy="792726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3C6D154-89AA-3141-AEB4-3210E1173BA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3354" y="1134892"/>
            <a:ext cx="1486922" cy="115979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EFEF049-E28D-F549-80BB-705F23534A97}"/>
              </a:ext>
            </a:extLst>
          </p:cNvPr>
          <p:cNvSpPr txBox="1"/>
          <p:nvPr/>
        </p:nvSpPr>
        <p:spPr>
          <a:xfrm>
            <a:off x="328205" y="4206931"/>
            <a:ext cx="3018110" cy="830997"/>
          </a:xfrm>
          <a:prstGeom prst="rect">
            <a:avLst/>
          </a:prstGeom>
          <a:solidFill>
            <a:schemeClr val="bg1"/>
          </a:solidFill>
          <a:ln w="57150">
            <a:solidFill>
              <a:srgbClr val="0093B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75222E"/>
                </a:solidFill>
              </a:rPr>
              <a:t>Click &amp; Drag </a:t>
            </a:r>
            <a:br>
              <a:rPr lang="en-US" sz="2400" b="1" dirty="0">
                <a:solidFill>
                  <a:srgbClr val="75222E"/>
                </a:solidFill>
              </a:rPr>
            </a:br>
            <a:r>
              <a:rPr lang="en-US" sz="2400" b="1" dirty="0">
                <a:solidFill>
                  <a:srgbClr val="75222E"/>
                </a:solidFill>
              </a:rPr>
              <a:t>Modeling &amp; Boosting</a:t>
            </a:r>
          </a:p>
        </p:txBody>
      </p:sp>
    </p:spTree>
    <p:extLst>
      <p:ext uri="{BB962C8B-B14F-4D97-AF65-F5344CB8AC3E}">
        <p14:creationId xmlns:p14="http://schemas.microsoft.com/office/powerpoint/2010/main" val="16452265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5631" y="841772"/>
            <a:ext cx="8844410" cy="1790700"/>
          </a:xfrm>
        </p:spPr>
        <p:txBody>
          <a:bodyPr>
            <a:normAutofit/>
          </a:bodyPr>
          <a:lstStyle/>
          <a:p>
            <a:r>
              <a:rPr lang="en-US" sz="4800" dirty="0">
                <a:solidFill>
                  <a:srgbClr val="0093B3"/>
                </a:solidFill>
              </a:rPr>
              <a:t>Questions?</a:t>
            </a:r>
            <a:r>
              <a:rPr lang="en-US" sz="4000" dirty="0"/>
              <a:t>	       </a:t>
            </a:r>
            <a:br>
              <a:rPr lang="en-US" sz="4000" dirty="0"/>
            </a:br>
            <a:r>
              <a:rPr lang="en-US" sz="4000" dirty="0"/>
              <a:t>						    Me too.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657681" y="2698750"/>
            <a:ext cx="4517819" cy="49252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>
                <a:solidFill>
                  <a:srgbClr val="75222E"/>
                </a:solidFill>
                <a:latin typeface="Avenir Black" charset="0"/>
                <a:ea typeface="Avenir Black" charset="0"/>
                <a:cs typeface="Avenir Black" charset="0"/>
              </a:defRPr>
            </a:lvl1pPr>
          </a:lstStyle>
          <a:p>
            <a:r>
              <a:rPr lang="en-US" sz="2000" dirty="0"/>
              <a:t>Self-Service AI &amp; Deep Learning</a:t>
            </a:r>
          </a:p>
        </p:txBody>
      </p:sp>
    </p:spTree>
    <p:extLst>
      <p:ext uri="{BB962C8B-B14F-4D97-AF65-F5344CB8AC3E}">
        <p14:creationId xmlns:p14="http://schemas.microsoft.com/office/powerpoint/2010/main" val="21797365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64DDDC70-3A5D-7846-ACD8-2D1D47AD0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358" y="245364"/>
            <a:ext cx="11210544" cy="685800"/>
          </a:xfrm>
        </p:spPr>
        <p:txBody>
          <a:bodyPr>
            <a:normAutofit/>
          </a:bodyPr>
          <a:lstStyle/>
          <a:p>
            <a:r>
              <a:rPr lang="en-US" dirty="0"/>
              <a:t>Convolution – kernel applied to pixels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95A73D5-3BDD-F04C-B7C1-5ED2F81069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358" y="1728856"/>
            <a:ext cx="8137451" cy="19399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8B78D0C-4633-DE4A-8073-5B12F5D6DBC5}"/>
              </a:ext>
            </a:extLst>
          </p:cNvPr>
          <p:cNvSpPr txBox="1"/>
          <p:nvPr/>
        </p:nvSpPr>
        <p:spPr>
          <a:xfrm>
            <a:off x="3138925" y="931164"/>
            <a:ext cx="250831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weighted sum of pixels via kernel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FD622D-A624-2A46-B2BA-4A95DFCC6EA5}"/>
              </a:ext>
            </a:extLst>
          </p:cNvPr>
          <p:cNvSpPr txBox="1"/>
          <p:nvPr/>
        </p:nvSpPr>
        <p:spPr>
          <a:xfrm>
            <a:off x="682191" y="1428774"/>
            <a:ext cx="111485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images pixels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DB57F30-17A8-B345-8D75-CF612E4E0E69}"/>
              </a:ext>
            </a:extLst>
          </p:cNvPr>
          <p:cNvSpPr txBox="1"/>
          <p:nvPr/>
        </p:nvSpPr>
        <p:spPr>
          <a:xfrm>
            <a:off x="4081522" y="1428774"/>
            <a:ext cx="62311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kernel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5247966-6A40-5C4F-B21E-A7CAAFFFBB97}"/>
              </a:ext>
            </a:extLst>
          </p:cNvPr>
          <p:cNvSpPr txBox="1"/>
          <p:nvPr/>
        </p:nvSpPr>
        <p:spPr>
          <a:xfrm>
            <a:off x="6989115" y="1432785"/>
            <a:ext cx="101713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convolution</a:t>
            </a:r>
          </a:p>
        </p:txBody>
      </p:sp>
    </p:spTree>
    <p:extLst>
      <p:ext uri="{BB962C8B-B14F-4D97-AF65-F5344CB8AC3E}">
        <p14:creationId xmlns:p14="http://schemas.microsoft.com/office/powerpoint/2010/main" val="40265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64DDDC70-3A5D-7846-ACD8-2D1D47AD0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358" y="245364"/>
            <a:ext cx="11210544" cy="685800"/>
          </a:xfrm>
        </p:spPr>
        <p:txBody>
          <a:bodyPr>
            <a:normAutofit/>
          </a:bodyPr>
          <a:lstStyle/>
          <a:p>
            <a:r>
              <a:rPr lang="en-US" dirty="0"/>
              <a:t>Common Kernels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EFB6CBA-E0BD-2E40-A5ED-8834858D9F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761" y="2027936"/>
            <a:ext cx="2349500" cy="12192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9C8C4DD-22BB-2141-A27B-A746943F9A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2461" y="1574872"/>
            <a:ext cx="1308100" cy="4318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4C81123-AE81-9441-B993-4924565C8A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9812" y="2078736"/>
            <a:ext cx="1993900" cy="1168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5ADE929-89B2-6444-A8A5-664BA31391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61712" y="1658162"/>
            <a:ext cx="2070100" cy="39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3263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61583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51435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64DDDC70-3A5D-7846-ACD8-2D1D47AD0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059" y="1540230"/>
            <a:ext cx="2751871" cy="207007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z="4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Color Space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BECFB4-C152-594D-A652-E34FDEF28F2E}"/>
              </a:ext>
            </a:extLst>
          </p:cNvPr>
          <p:cNvSpPr txBox="1"/>
          <p:nvPr/>
        </p:nvSpPr>
        <p:spPr>
          <a:xfrm>
            <a:off x="4567930" y="601399"/>
            <a:ext cx="3979563" cy="3922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>
                <a:solidFill>
                  <a:srgbClr val="000000"/>
                </a:solidFill>
              </a:rPr>
              <a:t>hsv </a:t>
            </a:r>
          </a:p>
          <a:p>
            <a:pPr marL="628650"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>
                <a:solidFill>
                  <a:srgbClr val="000000"/>
                </a:solidFill>
              </a:rPr>
              <a:t>hue, saturation, value</a:t>
            </a:r>
          </a:p>
          <a:p>
            <a:pPr marL="628650"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>
                <a:solidFill>
                  <a:srgbClr val="000000"/>
                </a:solidFill>
              </a:rPr>
              <a:t>separates </a:t>
            </a:r>
            <a:r>
              <a:rPr lang="en-US" sz="1800" i="1">
                <a:solidFill>
                  <a:srgbClr val="000000"/>
                </a:solidFill>
              </a:rPr>
              <a:t>luma</a:t>
            </a:r>
            <a:r>
              <a:rPr lang="en-US" sz="1800">
                <a:solidFill>
                  <a:srgbClr val="000000"/>
                </a:solidFill>
              </a:rPr>
              <a:t>, or the image intensity, from </a:t>
            </a:r>
            <a:r>
              <a:rPr lang="en-US" sz="1800" i="1">
                <a:solidFill>
                  <a:srgbClr val="000000"/>
                </a:solidFill>
              </a:rPr>
              <a:t>chroma</a:t>
            </a:r>
            <a:r>
              <a:rPr lang="en-US" sz="1800">
                <a:solidFill>
                  <a:srgbClr val="000000"/>
                </a:solidFill>
              </a:rPr>
              <a:t> or the color information</a:t>
            </a:r>
          </a:p>
          <a:p>
            <a:pPr marL="628650"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>
                <a:solidFill>
                  <a:srgbClr val="000000"/>
                </a:solidFill>
              </a:rPr>
              <a:t>robustness to lighting changes or removing shadows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>
                <a:solidFill>
                  <a:srgbClr val="000000"/>
                </a:solidFill>
              </a:rPr>
              <a:t>hsl – hue, saturation, lightness, similar to hsv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>
                <a:solidFill>
                  <a:srgbClr val="000000"/>
                </a:solidFill>
              </a:rPr>
              <a:t>bgr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>
                <a:solidFill>
                  <a:srgbClr val="000000"/>
                </a:solidFill>
              </a:rPr>
              <a:t>luv</a:t>
            </a:r>
          </a:p>
        </p:txBody>
      </p:sp>
    </p:spTree>
    <p:extLst>
      <p:ext uri="{BB962C8B-B14F-4D97-AF65-F5344CB8AC3E}">
        <p14:creationId xmlns:p14="http://schemas.microsoft.com/office/powerpoint/2010/main" val="9594523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64DDDC70-3A5D-7846-ACD8-2D1D47AD0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6299" y="1337969"/>
            <a:ext cx="4047460" cy="2166835"/>
          </a:xfrm>
        </p:spPr>
        <p:txBody>
          <a:bodyPr vert="horz" lIns="91440" tIns="45720" rIns="91440" bIns="45720" rtlCol="0" anchor="t">
            <a:normAutofit/>
          </a:bodyPr>
          <a:lstStyle/>
          <a:p>
            <a:pPr defTabSz="914400"/>
            <a:r>
              <a:rPr lang="en-US" sz="60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Histogram</a:t>
            </a:r>
            <a:br>
              <a:rPr lang="en-US" sz="60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3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discretization | binning</a:t>
            </a:r>
            <a:endParaRPr lang="en-US" sz="60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629586" cy="51435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5C872E8-296E-9E49-A2BC-E04246EEC2C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85" r="2" b="2"/>
          <a:stretch/>
        </p:blipFill>
        <p:spPr>
          <a:xfrm>
            <a:off x="0" y="10"/>
            <a:ext cx="4518095" cy="514349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5" name="Right Arrow 4">
            <a:extLst>
              <a:ext uri="{FF2B5EF4-FFF2-40B4-BE49-F238E27FC236}">
                <a16:creationId xmlns:a16="http://schemas.microsoft.com/office/drawing/2014/main" id="{9111AC3C-8E82-7D4A-AFE6-2A97E3D41B0B}"/>
              </a:ext>
            </a:extLst>
          </p:cNvPr>
          <p:cNvSpPr/>
          <p:nvPr/>
        </p:nvSpPr>
        <p:spPr>
          <a:xfrm rot="2227125">
            <a:off x="1141226" y="616688"/>
            <a:ext cx="1495647" cy="6849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bin</a:t>
            </a:r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55074FFE-DD89-A740-9837-CBD9BE70ECD6}"/>
              </a:ext>
            </a:extLst>
          </p:cNvPr>
          <p:cNvSpPr/>
          <p:nvPr/>
        </p:nvSpPr>
        <p:spPr>
          <a:xfrm rot="2227125">
            <a:off x="764003" y="1846521"/>
            <a:ext cx="1495647" cy="6849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bin</a:t>
            </a:r>
          </a:p>
        </p:txBody>
      </p:sp>
    </p:spTree>
    <p:extLst>
      <p:ext uri="{BB962C8B-B14F-4D97-AF65-F5344CB8AC3E}">
        <p14:creationId xmlns:p14="http://schemas.microsoft.com/office/powerpoint/2010/main" val="34370871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C96FE5A-0633-C742-A5A4-EF0266E165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1992" y="1526634"/>
            <a:ext cx="1911246" cy="489658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64DDDC70-3A5D-7846-ACD8-2D1D47AD0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358" y="245364"/>
            <a:ext cx="11210544" cy="685800"/>
          </a:xfrm>
        </p:spPr>
        <p:txBody>
          <a:bodyPr>
            <a:normAutofit/>
          </a:bodyPr>
          <a:lstStyle/>
          <a:p>
            <a:r>
              <a:rPr lang="en-US" dirty="0"/>
              <a:t>AdaBoost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EEB667-03A8-5041-A128-CBCD9DDE55A1}"/>
              </a:ext>
            </a:extLst>
          </p:cNvPr>
          <p:cNvSpPr txBox="1"/>
          <p:nvPr/>
        </p:nvSpPr>
        <p:spPr>
          <a:xfrm>
            <a:off x="4837046" y="931380"/>
            <a:ext cx="4029893" cy="2169825"/>
          </a:xfrm>
          <a:prstGeom prst="rect">
            <a:avLst/>
          </a:prstGeom>
          <a:noFill/>
          <a:ln w="57150">
            <a:solidFill>
              <a:srgbClr val="0093B3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treeDepth</a:t>
            </a:r>
            <a:r>
              <a:rPr lang="en-US" dirty="0"/>
              <a:t> = 0 = variable tree depths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K = number of features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nWeak</a:t>
            </a:r>
            <a:r>
              <a:rPr lang="en-US" dirty="0"/>
              <a:t> = number of trees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hs</a:t>
            </a:r>
            <a:r>
              <a:rPr lang="en-US" dirty="0"/>
              <a:t> (coefficient)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dirty="0" err="1"/>
              <a:t>ie</a:t>
            </a:r>
            <a:r>
              <a:rPr lang="en-US" dirty="0"/>
              <a:t>, half log(”odds ratio”)  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Classifier = 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dirty="0"/>
              <a:t>sum (coefficients[</a:t>
            </a:r>
            <a:r>
              <a:rPr lang="en-US" dirty="0" err="1"/>
              <a:t>i</a:t>
            </a:r>
            <a:r>
              <a:rPr lang="en-US" dirty="0"/>
              <a:t>] * prediction(trees[</a:t>
            </a:r>
            <a:r>
              <a:rPr lang="en-US" dirty="0" err="1"/>
              <a:t>i</a:t>
            </a:r>
            <a:r>
              <a:rPr lang="en-US" dirty="0"/>
              <a:t>], X)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7EC541-62A7-624D-89E4-506826CB56A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04" t="1544" r="1592" b="4140"/>
          <a:stretch/>
        </p:blipFill>
        <p:spPr>
          <a:xfrm>
            <a:off x="324358" y="2939933"/>
            <a:ext cx="5358984" cy="1964432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058D347-322B-EE48-8A11-3CF4223F84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23453" y="1043807"/>
            <a:ext cx="1776494" cy="2002236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</p:spTree>
    <p:extLst>
      <p:ext uri="{BB962C8B-B14F-4D97-AF65-F5344CB8AC3E}">
        <p14:creationId xmlns:p14="http://schemas.microsoft.com/office/powerpoint/2010/main" val="37125820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64DDDC70-3A5D-7846-ACD8-2D1D47AD0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358" y="245364"/>
            <a:ext cx="11210544" cy="685800"/>
          </a:xfrm>
        </p:spPr>
        <p:txBody>
          <a:bodyPr>
            <a:normAutofit/>
          </a:bodyPr>
          <a:lstStyle/>
          <a:p>
            <a:r>
              <a:rPr lang="en-US" dirty="0"/>
              <a:t>Terms &amp; Abbreviations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E7B1048D-E024-B146-94C7-6CE9E29B33FC}"/>
              </a:ext>
            </a:extLst>
          </p:cNvPr>
          <p:cNvSpPr txBox="1">
            <a:spLocks/>
          </p:cNvSpPr>
          <p:nvPr/>
        </p:nvSpPr>
        <p:spPr>
          <a:xfrm>
            <a:off x="324358" y="1085842"/>
            <a:ext cx="3957019" cy="4795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+mj-lt"/>
              <a:buAutoNum type="arabicPeriod"/>
            </a:pPr>
            <a:r>
              <a:rPr lang="en-US" sz="800" dirty="0"/>
              <a:t>Pedestrian datasets: Caltech, INRIA, TUD-Brussels and ETH</a:t>
            </a:r>
          </a:p>
          <a:p>
            <a:pPr marL="571500" indent="-571500">
              <a:buFont typeface="+mj-lt"/>
              <a:buAutoNum type="arabicPeriod"/>
            </a:pPr>
            <a:r>
              <a:rPr lang="en-US" sz="900" dirty="0"/>
              <a:t>PASCAL VOC</a:t>
            </a:r>
          </a:p>
          <a:p>
            <a:pPr marL="571500" indent="-571500">
              <a:buFont typeface="+mj-lt"/>
              <a:buAutoNum type="arabicPeriod"/>
            </a:pPr>
            <a:r>
              <a:rPr lang="en-US" sz="900" dirty="0"/>
              <a:t>Image pyramid</a:t>
            </a:r>
          </a:p>
          <a:p>
            <a:pPr marL="571500" indent="-571500">
              <a:buFont typeface="+mj-lt"/>
              <a:buAutoNum type="arabicPeriod"/>
            </a:pPr>
            <a:r>
              <a:rPr lang="en-US" sz="800" dirty="0"/>
              <a:t>natural image statistics</a:t>
            </a:r>
          </a:p>
          <a:p>
            <a:pPr marL="571500" indent="-571500">
              <a:buFont typeface="+mj-lt"/>
              <a:buAutoNum type="arabicPeriod"/>
            </a:pPr>
            <a:r>
              <a:rPr lang="en-US" sz="900" dirty="0"/>
              <a:t>periodic textures</a:t>
            </a:r>
          </a:p>
          <a:p>
            <a:pPr marL="571500" indent="-571500">
              <a:buFont typeface="+mj-lt"/>
              <a:buAutoNum type="arabicPeriod"/>
            </a:pPr>
            <a:r>
              <a:rPr lang="en-US" sz="900" dirty="0"/>
              <a:t>octave-space, octave and half-octave image pyramids, 42, 43</a:t>
            </a:r>
          </a:p>
          <a:p>
            <a:pPr marL="571500" indent="-571500">
              <a:buFont typeface="+mj-lt"/>
              <a:buAutoNum type="arabicPeriod"/>
            </a:pPr>
            <a:r>
              <a:rPr lang="en-US" sz="900" dirty="0"/>
              <a:t>sparse image pyramids</a:t>
            </a:r>
          </a:p>
          <a:p>
            <a:pPr marL="571500" indent="-571500">
              <a:buFont typeface="+mj-lt"/>
              <a:buAutoNum type="arabicPeriod"/>
            </a:pPr>
            <a:r>
              <a:rPr lang="en-US" sz="900" dirty="0"/>
              <a:t>channel features</a:t>
            </a:r>
          </a:p>
          <a:p>
            <a:pPr marL="571500" indent="-571500">
              <a:buFont typeface="+mj-lt"/>
              <a:buAutoNum type="arabicPeriod"/>
            </a:pPr>
            <a:r>
              <a:rPr lang="en-US" sz="900" dirty="0"/>
              <a:t>aggregate feature channels (afc), 30 fps</a:t>
            </a:r>
          </a:p>
          <a:p>
            <a:pPr marL="571500" indent="-571500">
              <a:buFont typeface="+mj-lt"/>
              <a:buAutoNum type="arabicPeriod"/>
            </a:pPr>
            <a:r>
              <a:rPr lang="en-US" sz="900" dirty="0"/>
              <a:t>integral channel features (</a:t>
            </a:r>
            <a:r>
              <a:rPr lang="en-US" sz="900" dirty="0" err="1"/>
              <a:t>icf</a:t>
            </a:r>
            <a:r>
              <a:rPr lang="en-US" sz="900" dirty="0"/>
              <a:t>)</a:t>
            </a:r>
          </a:p>
          <a:p>
            <a:pPr marL="571500" indent="-571500">
              <a:buFont typeface="+mj-lt"/>
              <a:buAutoNum type="arabicPeriod"/>
            </a:pPr>
            <a:r>
              <a:rPr lang="en-US" sz="800" dirty="0"/>
              <a:t>striate cortical </a:t>
            </a:r>
            <a:r>
              <a:rPr lang="en-US" sz="800" dirty="0" err="1"/>
              <a:t>cells:wavelet</a:t>
            </a:r>
            <a:r>
              <a:rPr lang="en-US" sz="800" dirty="0"/>
              <a:t> expansion &gt;&gt;&gt;&gt; retinal ganglion </a:t>
            </a:r>
            <a:r>
              <a:rPr lang="en-US" sz="800" dirty="0" err="1"/>
              <a:t>cell:pixel</a:t>
            </a:r>
            <a:endParaRPr lang="en-US" sz="800" dirty="0"/>
          </a:p>
          <a:p>
            <a:pPr marL="571500" indent="-571500">
              <a:buFont typeface="+mj-lt"/>
              <a:buAutoNum type="arabicPeriod"/>
            </a:pPr>
            <a:r>
              <a:rPr lang="en-US" sz="800" dirty="0"/>
              <a:t>false positives per image (FPPI)</a:t>
            </a:r>
          </a:p>
          <a:p>
            <a:pPr marL="571500" indent="-571500">
              <a:buFont typeface="+mj-lt"/>
              <a:buAutoNum type="arabicPeriod"/>
            </a:pPr>
            <a:r>
              <a:rPr lang="en-US" sz="800" dirty="0"/>
              <a:t>Viola and Jones (VJ), 10+ FFPI, 15 fps</a:t>
            </a:r>
          </a:p>
          <a:p>
            <a:pPr marL="571500" indent="-571500">
              <a:buFont typeface="+mj-lt"/>
              <a:buAutoNum type="arabicPeriod"/>
            </a:pPr>
            <a:r>
              <a:rPr lang="en-US" sz="800" dirty="0"/>
              <a:t>Histogram of Oriented Gradients (HOG), 1 FPPI</a:t>
            </a:r>
          </a:p>
          <a:p>
            <a:pPr marL="571500" indent="-571500">
              <a:buFont typeface="+mj-lt"/>
              <a:buAutoNum type="arabicPeriod"/>
            </a:pPr>
            <a:r>
              <a:rPr lang="en-US" sz="800" dirty="0"/>
              <a:t>more channels, finer scale sampling, enhanced normalization schemes</a:t>
            </a:r>
          </a:p>
          <a:p>
            <a:pPr marL="571500" indent="-571500">
              <a:buFont typeface="+mj-lt"/>
              <a:buAutoNum type="arabicPeriod"/>
            </a:pPr>
            <a:r>
              <a:rPr lang="en-US" sz="800" dirty="0"/>
              <a:t>natural images have fractal statistics, 7, 33, 34</a:t>
            </a:r>
          </a:p>
          <a:p>
            <a:pPr marL="571500" indent="-571500">
              <a:buFont typeface="+mj-lt"/>
              <a:buAutoNum type="arabicPeriod"/>
            </a:pPr>
            <a:r>
              <a:rPr lang="en-US" sz="800" dirty="0"/>
              <a:t>fast feature pyramids (</a:t>
            </a:r>
            <a:r>
              <a:rPr lang="en-US" sz="800" dirty="0" err="1"/>
              <a:t>ffp</a:t>
            </a:r>
            <a:r>
              <a:rPr lang="en-US" sz="800" dirty="0"/>
              <a:t>), </a:t>
            </a:r>
            <a:r>
              <a:rPr lang="en-US" sz="800" dirty="0" err="1"/>
              <a:t>ffp</a:t>
            </a:r>
            <a:r>
              <a:rPr lang="en-US" sz="800" dirty="0"/>
              <a:t> w/GPU, 100 fps</a:t>
            </a:r>
          </a:p>
          <a:p>
            <a:pPr marL="571500" indent="-571500">
              <a:buFont typeface="+mj-lt"/>
              <a:buAutoNum type="arabicPeriod"/>
            </a:pPr>
            <a:endParaRPr lang="en-US" sz="800" dirty="0"/>
          </a:p>
          <a:p>
            <a:pPr marL="571500" indent="-571500">
              <a:buFont typeface="+mj-lt"/>
              <a:buAutoNum type="arabicPeriod"/>
            </a:pPr>
            <a:endParaRPr lang="en-US" sz="800" dirty="0"/>
          </a:p>
          <a:p>
            <a:pPr marL="571500" indent="-571500">
              <a:buFont typeface="+mj-lt"/>
              <a:buAutoNum type="arabicPeriod"/>
            </a:pPr>
            <a:endParaRPr lang="en-US" sz="800" dirty="0"/>
          </a:p>
          <a:p>
            <a:pPr marL="571500" indent="-571500">
              <a:buFont typeface="+mj-lt"/>
              <a:buAutoNum type="arabicPeriod"/>
            </a:pPr>
            <a:endParaRPr lang="en-US" sz="800" dirty="0"/>
          </a:p>
          <a:p>
            <a:pPr marL="571500" indent="-571500">
              <a:buFont typeface="+mj-lt"/>
              <a:buAutoNum type="arabicPeriod"/>
            </a:pPr>
            <a:endParaRPr lang="en-US" sz="8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004471-F90A-5A4B-96D1-2B670B9D6E24}"/>
              </a:ext>
            </a:extLst>
          </p:cNvPr>
          <p:cNvSpPr txBox="1">
            <a:spLocks/>
          </p:cNvSpPr>
          <p:nvPr/>
        </p:nvSpPr>
        <p:spPr>
          <a:xfrm>
            <a:off x="4212330" y="1085842"/>
            <a:ext cx="3957019" cy="4470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AutoNum type="arabicPeriod"/>
            </a:pPr>
            <a:r>
              <a:rPr lang="en-US" sz="800" dirty="0"/>
              <a:t>coarse-to-fine search [51], distance transforms [52]</a:t>
            </a:r>
          </a:p>
          <a:p>
            <a:pPr marL="228600" indent="-228600">
              <a:buAutoNum type="arabicPeriod"/>
            </a:pPr>
            <a:r>
              <a:rPr lang="en-US" sz="800" dirty="0"/>
              <a:t>sliding window paradigm 53, 27</a:t>
            </a:r>
          </a:p>
          <a:p>
            <a:pPr marL="228600" indent="-228600">
              <a:buAutoNum type="arabicPeriod"/>
            </a:pPr>
            <a:r>
              <a:rPr lang="en-US" sz="800" dirty="0"/>
              <a:t>Crosstalk cascades for frame-rate pedestrian detection</a:t>
            </a:r>
          </a:p>
          <a:p>
            <a:pPr marL="228600" indent="-228600">
              <a:buAutoNum type="arabicPeriod"/>
            </a:pPr>
            <a:r>
              <a:rPr lang="en-US" sz="800" dirty="0"/>
              <a:t>cascaded ensembles</a:t>
            </a:r>
          </a:p>
          <a:p>
            <a:pPr marL="228600" indent="-228600">
              <a:buAutoNum type="arabicPeriod"/>
            </a:pPr>
            <a:r>
              <a:rPr lang="en-US" sz="800" dirty="0"/>
              <a:t>image gradients </a:t>
            </a:r>
          </a:p>
          <a:p>
            <a:pPr marL="228600" indent="-228600">
              <a:buAutoNum type="arabicPeriod"/>
            </a:pPr>
            <a:r>
              <a:rPr lang="en-US" sz="800" dirty="0"/>
              <a:t>gradient histograms</a:t>
            </a:r>
          </a:p>
          <a:p>
            <a:pPr marL="228600" indent="-228600">
              <a:buAutoNum type="arabicPeriod"/>
            </a:pPr>
            <a:r>
              <a:rPr lang="en-US" sz="800" dirty="0"/>
              <a:t>gradient angles</a:t>
            </a:r>
          </a:p>
          <a:p>
            <a:pPr marL="228600" indent="-228600">
              <a:buAutoNum type="arabicPeriod"/>
            </a:pPr>
            <a:r>
              <a:rPr lang="en-US" sz="800" dirty="0"/>
              <a:t>Kernel – square matrix of spatial weights for pixels neighborhoods</a:t>
            </a:r>
          </a:p>
          <a:p>
            <a:pPr marL="228600" indent="-228600">
              <a:buAutoNum type="arabicPeriod"/>
            </a:pPr>
            <a:r>
              <a:rPr lang="en-US" sz="800" dirty="0"/>
              <a:t>deformable part models</a:t>
            </a:r>
          </a:p>
          <a:p>
            <a:pPr marL="228600" indent="-228600">
              <a:buAutoNum type="arabicPeriod"/>
            </a:pPr>
            <a:r>
              <a:rPr lang="en-US" sz="800" dirty="0"/>
              <a:t>crosstalk cascades , 35-65 fps, 40	</a:t>
            </a:r>
          </a:p>
          <a:p>
            <a:pPr marL="228600" indent="-228600">
              <a:buAutoNum type="arabicPeriod"/>
            </a:pPr>
            <a:r>
              <a:rPr lang="en-US" sz="800" dirty="0"/>
              <a:t>branch and bound search</a:t>
            </a:r>
          </a:p>
          <a:p>
            <a:pPr marL="228600" indent="-228600">
              <a:buAutoNum type="arabicPeriod"/>
            </a:pPr>
            <a:r>
              <a:rPr lang="en-US" sz="800" dirty="0"/>
              <a:t>ROI – region of interest</a:t>
            </a:r>
          </a:p>
          <a:p>
            <a:pPr marL="228600" indent="-228600">
              <a:buAutoNum type="arabicPeriod"/>
            </a:pPr>
            <a:r>
              <a:rPr lang="en-US" sz="800" dirty="0"/>
              <a:t>NMS - Non-Maximal Suppression</a:t>
            </a:r>
          </a:p>
          <a:p>
            <a:pPr marL="228600" indent="-228600">
              <a:buAutoNum type="arabicPeriod"/>
            </a:pPr>
            <a:endParaRPr lang="en-US" sz="800" dirty="0"/>
          </a:p>
          <a:p>
            <a:pPr marL="228600" indent="-228600">
              <a:buAutoNum type="arabicPeriod"/>
            </a:pPr>
            <a:endParaRPr lang="en-US" sz="800" dirty="0"/>
          </a:p>
          <a:p>
            <a:pPr marL="228600" indent="-228600">
              <a:buAutoNum type="arabicPeriod"/>
            </a:pPr>
            <a:endParaRPr lang="en-US" sz="800" dirty="0"/>
          </a:p>
          <a:p>
            <a:pPr marL="228600" indent="-228600">
              <a:buAutoNum type="arabicPeriod"/>
            </a:pPr>
            <a:endParaRPr lang="en-US" sz="800" dirty="0"/>
          </a:p>
          <a:p>
            <a:pPr marL="571500" indent="-571500">
              <a:buFont typeface="+mj-lt"/>
              <a:buAutoNum type="arabicPeriod"/>
            </a:pPr>
            <a:endParaRPr lang="en-US" sz="800" dirty="0"/>
          </a:p>
          <a:p>
            <a:pPr marL="571500" indent="-571500">
              <a:buFont typeface="+mj-lt"/>
              <a:buAutoNum type="arabicPeriod"/>
            </a:pPr>
            <a:endParaRPr lang="en-US" sz="800" dirty="0"/>
          </a:p>
          <a:p>
            <a:pPr marL="571500" indent="-571500">
              <a:buFont typeface="+mj-lt"/>
              <a:buAutoNum type="arabicPeriod"/>
            </a:pPr>
            <a:endParaRPr lang="en-US" sz="800" dirty="0"/>
          </a:p>
          <a:p>
            <a:pPr marL="571500" indent="-571500">
              <a:buFont typeface="+mj-lt"/>
              <a:buAutoNum type="arabicPeriod"/>
            </a:pP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6352913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C9F8D0A-1469-6E49-897F-4411B2CBEB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1327638"/>
            <a:ext cx="9143999" cy="647113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364828E-C2FE-F745-9918-AE1CBDD205BB}"/>
              </a:ext>
            </a:extLst>
          </p:cNvPr>
          <p:cNvSpPr/>
          <p:nvPr/>
        </p:nvSpPr>
        <p:spPr>
          <a:xfrm>
            <a:off x="3375101" y="3122341"/>
            <a:ext cx="364275" cy="535258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0BEC6F0-A677-BD4C-8BF1-7109FBB3F1D6}"/>
              </a:ext>
            </a:extLst>
          </p:cNvPr>
          <p:cNvSpPr/>
          <p:nvPr/>
        </p:nvSpPr>
        <p:spPr>
          <a:xfrm>
            <a:off x="2092714" y="802887"/>
            <a:ext cx="301082" cy="47950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5834C37-FB3A-5D40-BD74-444A183CE1B3}"/>
              </a:ext>
            </a:extLst>
          </p:cNvPr>
          <p:cNvSpPr txBox="1"/>
          <p:nvPr/>
        </p:nvSpPr>
        <p:spPr>
          <a:xfrm>
            <a:off x="2460701" y="727194"/>
            <a:ext cx="1590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0093B3"/>
                </a:solidFill>
              </a:rPr>
              <a:t>false positive</a:t>
            </a:r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0F05AC05-7F61-7440-AA1C-EB4756FF1B48}"/>
              </a:ext>
            </a:extLst>
          </p:cNvPr>
          <p:cNvSpPr/>
          <p:nvPr/>
        </p:nvSpPr>
        <p:spPr>
          <a:xfrm rot="10800000">
            <a:off x="2635404" y="1082338"/>
            <a:ext cx="914400" cy="330820"/>
          </a:xfrm>
          <a:prstGeom prst="rightArrow">
            <a:avLst/>
          </a:prstGeom>
          <a:solidFill>
            <a:srgbClr val="0093B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2484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C9F8D0A-1469-6E49-897F-4411B2CBEB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1327638"/>
            <a:ext cx="9143999" cy="647113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364828E-C2FE-F745-9918-AE1CBDD205BB}"/>
              </a:ext>
            </a:extLst>
          </p:cNvPr>
          <p:cNvSpPr/>
          <p:nvPr/>
        </p:nvSpPr>
        <p:spPr>
          <a:xfrm>
            <a:off x="3375101" y="3122341"/>
            <a:ext cx="364275" cy="535258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0BEC6F0-A677-BD4C-8BF1-7109FBB3F1D6}"/>
              </a:ext>
            </a:extLst>
          </p:cNvPr>
          <p:cNvSpPr/>
          <p:nvPr/>
        </p:nvSpPr>
        <p:spPr>
          <a:xfrm>
            <a:off x="2092714" y="802887"/>
            <a:ext cx="301082" cy="47950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5834C37-FB3A-5D40-BD74-444A183CE1B3}"/>
              </a:ext>
            </a:extLst>
          </p:cNvPr>
          <p:cNvSpPr txBox="1"/>
          <p:nvPr/>
        </p:nvSpPr>
        <p:spPr>
          <a:xfrm>
            <a:off x="2460701" y="727194"/>
            <a:ext cx="1590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0093B3"/>
                </a:solidFill>
              </a:rPr>
              <a:t>false positive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EAED44-8BCA-5E45-AC58-05CE7BC4A2BE}"/>
              </a:ext>
            </a:extLst>
          </p:cNvPr>
          <p:cNvSpPr txBox="1"/>
          <p:nvPr/>
        </p:nvSpPr>
        <p:spPr>
          <a:xfrm>
            <a:off x="1598342" y="4231640"/>
            <a:ext cx="1590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0093B3"/>
                </a:solidFill>
              </a:rPr>
              <a:t>false negative </a:t>
            </a:r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0F05AC05-7F61-7440-AA1C-EB4756FF1B48}"/>
              </a:ext>
            </a:extLst>
          </p:cNvPr>
          <p:cNvSpPr/>
          <p:nvPr/>
        </p:nvSpPr>
        <p:spPr>
          <a:xfrm rot="10800000">
            <a:off x="2635404" y="1082338"/>
            <a:ext cx="914400" cy="330820"/>
          </a:xfrm>
          <a:prstGeom prst="rightArrow">
            <a:avLst/>
          </a:prstGeom>
          <a:solidFill>
            <a:srgbClr val="0093B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5E55CB3C-4D79-4247-AA74-2A13DC6817D2}"/>
              </a:ext>
            </a:extLst>
          </p:cNvPr>
          <p:cNvSpPr/>
          <p:nvPr/>
        </p:nvSpPr>
        <p:spPr>
          <a:xfrm rot="10800000">
            <a:off x="1721003" y="4600972"/>
            <a:ext cx="914400" cy="330820"/>
          </a:xfrm>
          <a:prstGeom prst="rightArrow">
            <a:avLst/>
          </a:prstGeom>
          <a:solidFill>
            <a:srgbClr val="0093B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2578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C9F8D0A-1469-6E49-897F-4411B2CBEB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1327638"/>
            <a:ext cx="9143999" cy="647113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364828E-C2FE-F745-9918-AE1CBDD205BB}"/>
              </a:ext>
            </a:extLst>
          </p:cNvPr>
          <p:cNvSpPr/>
          <p:nvPr/>
        </p:nvSpPr>
        <p:spPr>
          <a:xfrm>
            <a:off x="3375101" y="3122341"/>
            <a:ext cx="364275" cy="535258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0BEC6F0-A677-BD4C-8BF1-7109FBB3F1D6}"/>
              </a:ext>
            </a:extLst>
          </p:cNvPr>
          <p:cNvSpPr/>
          <p:nvPr/>
        </p:nvSpPr>
        <p:spPr>
          <a:xfrm>
            <a:off x="2092714" y="802887"/>
            <a:ext cx="301082" cy="47950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4B3737-F5AE-DE4B-BD25-6452AEEA340C}"/>
              </a:ext>
            </a:extLst>
          </p:cNvPr>
          <p:cNvSpPr txBox="1"/>
          <p:nvPr/>
        </p:nvSpPr>
        <p:spPr>
          <a:xfrm>
            <a:off x="1839949" y="3020638"/>
            <a:ext cx="1590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0093B3"/>
                </a:solidFill>
              </a:rPr>
              <a:t>true positive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5834C37-FB3A-5D40-BD74-444A183CE1B3}"/>
              </a:ext>
            </a:extLst>
          </p:cNvPr>
          <p:cNvSpPr txBox="1"/>
          <p:nvPr/>
        </p:nvSpPr>
        <p:spPr>
          <a:xfrm>
            <a:off x="2460701" y="727194"/>
            <a:ext cx="1590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0093B3"/>
                </a:solidFill>
              </a:rPr>
              <a:t>false positive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EAED44-8BCA-5E45-AC58-05CE7BC4A2BE}"/>
              </a:ext>
            </a:extLst>
          </p:cNvPr>
          <p:cNvSpPr txBox="1"/>
          <p:nvPr/>
        </p:nvSpPr>
        <p:spPr>
          <a:xfrm>
            <a:off x="1598342" y="4231640"/>
            <a:ext cx="1590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0093B3"/>
                </a:solidFill>
              </a:rPr>
              <a:t>false negative </a:t>
            </a:r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0F05AC05-7F61-7440-AA1C-EB4756FF1B48}"/>
              </a:ext>
            </a:extLst>
          </p:cNvPr>
          <p:cNvSpPr/>
          <p:nvPr/>
        </p:nvSpPr>
        <p:spPr>
          <a:xfrm rot="10800000">
            <a:off x="2635404" y="1082338"/>
            <a:ext cx="914400" cy="330820"/>
          </a:xfrm>
          <a:prstGeom prst="rightArrow">
            <a:avLst/>
          </a:prstGeom>
          <a:solidFill>
            <a:srgbClr val="0093B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5E55CB3C-4D79-4247-AA74-2A13DC6817D2}"/>
              </a:ext>
            </a:extLst>
          </p:cNvPr>
          <p:cNvSpPr/>
          <p:nvPr/>
        </p:nvSpPr>
        <p:spPr>
          <a:xfrm rot="10800000">
            <a:off x="1721003" y="4600972"/>
            <a:ext cx="914400" cy="330820"/>
          </a:xfrm>
          <a:prstGeom prst="rightArrow">
            <a:avLst/>
          </a:prstGeom>
          <a:solidFill>
            <a:srgbClr val="0093B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461E8181-B37A-BB4E-B3AB-3B0724B1335A}"/>
              </a:ext>
            </a:extLst>
          </p:cNvPr>
          <p:cNvSpPr/>
          <p:nvPr/>
        </p:nvSpPr>
        <p:spPr>
          <a:xfrm rot="10800000" flipH="1">
            <a:off x="2178202" y="3314575"/>
            <a:ext cx="817754" cy="330820"/>
          </a:xfrm>
          <a:prstGeom prst="rightArrow">
            <a:avLst/>
          </a:prstGeom>
          <a:solidFill>
            <a:srgbClr val="0093B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7887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C9F8D0A-1469-6E49-897F-4411B2CBEB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1327638"/>
            <a:ext cx="9143999" cy="647113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364828E-C2FE-F745-9918-AE1CBDD205BB}"/>
              </a:ext>
            </a:extLst>
          </p:cNvPr>
          <p:cNvSpPr/>
          <p:nvPr/>
        </p:nvSpPr>
        <p:spPr>
          <a:xfrm>
            <a:off x="3375101" y="3122341"/>
            <a:ext cx="364275" cy="535258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0BEC6F0-A677-BD4C-8BF1-7109FBB3F1D6}"/>
              </a:ext>
            </a:extLst>
          </p:cNvPr>
          <p:cNvSpPr/>
          <p:nvPr/>
        </p:nvSpPr>
        <p:spPr>
          <a:xfrm>
            <a:off x="2092714" y="802887"/>
            <a:ext cx="301082" cy="47950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5834C37-FB3A-5D40-BD74-444A183CE1B3}"/>
              </a:ext>
            </a:extLst>
          </p:cNvPr>
          <p:cNvSpPr txBox="1"/>
          <p:nvPr/>
        </p:nvSpPr>
        <p:spPr>
          <a:xfrm>
            <a:off x="2460701" y="727194"/>
            <a:ext cx="1590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0093B3"/>
                </a:solidFill>
              </a:rPr>
              <a:t>false positive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EAED44-8BCA-5E45-AC58-05CE7BC4A2BE}"/>
              </a:ext>
            </a:extLst>
          </p:cNvPr>
          <p:cNvSpPr txBox="1"/>
          <p:nvPr/>
        </p:nvSpPr>
        <p:spPr>
          <a:xfrm>
            <a:off x="1598342" y="4231640"/>
            <a:ext cx="1590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0093B3"/>
                </a:solidFill>
              </a:rPr>
              <a:t>false negative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2BAFDA7-FA21-DF4C-A75C-C3CDFC7C1AB3}"/>
              </a:ext>
            </a:extLst>
          </p:cNvPr>
          <p:cNvSpPr txBox="1"/>
          <p:nvPr/>
        </p:nvSpPr>
        <p:spPr>
          <a:xfrm>
            <a:off x="5802350" y="1097724"/>
            <a:ext cx="1590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0093B3"/>
                </a:solidFill>
              </a:rPr>
              <a:t>true negative </a:t>
            </a:r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0F05AC05-7F61-7440-AA1C-EB4756FF1B48}"/>
              </a:ext>
            </a:extLst>
          </p:cNvPr>
          <p:cNvSpPr/>
          <p:nvPr/>
        </p:nvSpPr>
        <p:spPr>
          <a:xfrm rot="10800000">
            <a:off x="2635404" y="1082338"/>
            <a:ext cx="914400" cy="330820"/>
          </a:xfrm>
          <a:prstGeom prst="rightArrow">
            <a:avLst/>
          </a:prstGeom>
          <a:solidFill>
            <a:srgbClr val="0093B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5E55CB3C-4D79-4247-AA74-2A13DC6817D2}"/>
              </a:ext>
            </a:extLst>
          </p:cNvPr>
          <p:cNvSpPr/>
          <p:nvPr/>
        </p:nvSpPr>
        <p:spPr>
          <a:xfrm rot="10800000">
            <a:off x="1721003" y="4600972"/>
            <a:ext cx="914400" cy="330820"/>
          </a:xfrm>
          <a:prstGeom prst="rightArrow">
            <a:avLst/>
          </a:prstGeom>
          <a:solidFill>
            <a:srgbClr val="0093B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319E07B-D269-714F-8C4F-ACF42B84DC51}"/>
              </a:ext>
            </a:extLst>
          </p:cNvPr>
          <p:cNvSpPr txBox="1"/>
          <p:nvPr/>
        </p:nvSpPr>
        <p:spPr>
          <a:xfrm>
            <a:off x="1839949" y="3020638"/>
            <a:ext cx="1590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0093B3"/>
                </a:solidFill>
              </a:rPr>
              <a:t>true positive</a:t>
            </a:r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938731DC-DB61-7D4D-948E-777987ADF329}"/>
              </a:ext>
            </a:extLst>
          </p:cNvPr>
          <p:cNvSpPr/>
          <p:nvPr/>
        </p:nvSpPr>
        <p:spPr>
          <a:xfrm rot="10800000" flipH="1">
            <a:off x="2178202" y="3314575"/>
            <a:ext cx="817754" cy="330820"/>
          </a:xfrm>
          <a:prstGeom prst="rightArrow">
            <a:avLst/>
          </a:prstGeom>
          <a:solidFill>
            <a:srgbClr val="0093B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2ADCDD1D-4088-E542-954B-F60A46FEB70F}"/>
              </a:ext>
            </a:extLst>
          </p:cNvPr>
          <p:cNvSpPr/>
          <p:nvPr/>
        </p:nvSpPr>
        <p:spPr>
          <a:xfrm rot="8112890" flipH="1">
            <a:off x="6855388" y="736317"/>
            <a:ext cx="332483" cy="330820"/>
          </a:xfrm>
          <a:prstGeom prst="rightArrow">
            <a:avLst>
              <a:gd name="adj1" fmla="val 50000"/>
              <a:gd name="adj2" fmla="val 50104"/>
            </a:avLst>
          </a:prstGeom>
          <a:solidFill>
            <a:srgbClr val="0093B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id="{7869ACFE-5D65-9F40-A827-3FB2B750A90A}"/>
              </a:ext>
            </a:extLst>
          </p:cNvPr>
          <p:cNvSpPr/>
          <p:nvPr/>
        </p:nvSpPr>
        <p:spPr>
          <a:xfrm rot="8112890">
            <a:off x="5837867" y="1530444"/>
            <a:ext cx="385769" cy="330820"/>
          </a:xfrm>
          <a:prstGeom prst="rightArrow">
            <a:avLst>
              <a:gd name="adj1" fmla="val 50000"/>
              <a:gd name="adj2" fmla="val 50104"/>
            </a:avLst>
          </a:prstGeom>
          <a:solidFill>
            <a:srgbClr val="0093B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07B4E54F-330B-F841-A683-677934E49AB7}"/>
              </a:ext>
            </a:extLst>
          </p:cNvPr>
          <p:cNvSpPr/>
          <p:nvPr/>
        </p:nvSpPr>
        <p:spPr>
          <a:xfrm rot="2235903" flipH="1">
            <a:off x="5833859" y="682539"/>
            <a:ext cx="332483" cy="330820"/>
          </a:xfrm>
          <a:prstGeom prst="rightArrow">
            <a:avLst>
              <a:gd name="adj1" fmla="val 50000"/>
              <a:gd name="adj2" fmla="val 50104"/>
            </a:avLst>
          </a:prstGeom>
          <a:solidFill>
            <a:srgbClr val="0093B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ight Arrow 27">
            <a:extLst>
              <a:ext uri="{FF2B5EF4-FFF2-40B4-BE49-F238E27FC236}">
                <a16:creationId xmlns:a16="http://schemas.microsoft.com/office/drawing/2014/main" id="{DB559806-DD5C-B647-B5A9-40DF54839058}"/>
              </a:ext>
            </a:extLst>
          </p:cNvPr>
          <p:cNvSpPr/>
          <p:nvPr/>
        </p:nvSpPr>
        <p:spPr>
          <a:xfrm rot="2235903">
            <a:off x="6798018" y="1513236"/>
            <a:ext cx="395626" cy="330820"/>
          </a:xfrm>
          <a:prstGeom prst="rightArrow">
            <a:avLst>
              <a:gd name="adj1" fmla="val 50000"/>
              <a:gd name="adj2" fmla="val 50104"/>
            </a:avLst>
          </a:prstGeom>
          <a:solidFill>
            <a:srgbClr val="0093B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0304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C9F8D0A-1469-6E49-897F-4411B2CBEB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1327638"/>
            <a:ext cx="9143999" cy="647113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364828E-C2FE-F745-9918-AE1CBDD205BB}"/>
              </a:ext>
            </a:extLst>
          </p:cNvPr>
          <p:cNvSpPr/>
          <p:nvPr/>
        </p:nvSpPr>
        <p:spPr>
          <a:xfrm>
            <a:off x="3375101" y="3122341"/>
            <a:ext cx="364275" cy="535258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0BEC6F0-A677-BD4C-8BF1-7109FBB3F1D6}"/>
              </a:ext>
            </a:extLst>
          </p:cNvPr>
          <p:cNvSpPr/>
          <p:nvPr/>
        </p:nvSpPr>
        <p:spPr>
          <a:xfrm>
            <a:off x="2092714" y="802887"/>
            <a:ext cx="301082" cy="47950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5834C37-FB3A-5D40-BD74-444A183CE1B3}"/>
              </a:ext>
            </a:extLst>
          </p:cNvPr>
          <p:cNvSpPr txBox="1"/>
          <p:nvPr/>
        </p:nvSpPr>
        <p:spPr>
          <a:xfrm>
            <a:off x="2460701" y="727194"/>
            <a:ext cx="1590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0093B3"/>
                </a:solidFill>
              </a:rPr>
              <a:t>false positive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EAED44-8BCA-5E45-AC58-05CE7BC4A2BE}"/>
              </a:ext>
            </a:extLst>
          </p:cNvPr>
          <p:cNvSpPr txBox="1"/>
          <p:nvPr/>
        </p:nvSpPr>
        <p:spPr>
          <a:xfrm>
            <a:off x="1598342" y="4231640"/>
            <a:ext cx="1590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0093B3"/>
                </a:solidFill>
              </a:rPr>
              <a:t>false negative </a:t>
            </a:r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0F05AC05-7F61-7440-AA1C-EB4756FF1B48}"/>
              </a:ext>
            </a:extLst>
          </p:cNvPr>
          <p:cNvSpPr/>
          <p:nvPr/>
        </p:nvSpPr>
        <p:spPr>
          <a:xfrm rot="10800000">
            <a:off x="2635404" y="1082338"/>
            <a:ext cx="914400" cy="330820"/>
          </a:xfrm>
          <a:prstGeom prst="rightArrow">
            <a:avLst/>
          </a:prstGeom>
          <a:solidFill>
            <a:srgbClr val="0093B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5E55CB3C-4D79-4247-AA74-2A13DC6817D2}"/>
              </a:ext>
            </a:extLst>
          </p:cNvPr>
          <p:cNvSpPr/>
          <p:nvPr/>
        </p:nvSpPr>
        <p:spPr>
          <a:xfrm rot="10800000">
            <a:off x="1721003" y="4600972"/>
            <a:ext cx="914400" cy="330820"/>
          </a:xfrm>
          <a:prstGeom prst="rightArrow">
            <a:avLst/>
          </a:prstGeom>
          <a:solidFill>
            <a:srgbClr val="0093B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319E07B-D269-714F-8C4F-ACF42B84DC51}"/>
              </a:ext>
            </a:extLst>
          </p:cNvPr>
          <p:cNvSpPr txBox="1"/>
          <p:nvPr/>
        </p:nvSpPr>
        <p:spPr>
          <a:xfrm>
            <a:off x="1839949" y="3020638"/>
            <a:ext cx="1590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0093B3"/>
                </a:solidFill>
              </a:rPr>
              <a:t>true positive</a:t>
            </a:r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938731DC-DB61-7D4D-948E-777987ADF329}"/>
              </a:ext>
            </a:extLst>
          </p:cNvPr>
          <p:cNvSpPr/>
          <p:nvPr/>
        </p:nvSpPr>
        <p:spPr>
          <a:xfrm rot="10800000" flipH="1">
            <a:off x="2178202" y="3314575"/>
            <a:ext cx="817754" cy="330820"/>
          </a:xfrm>
          <a:prstGeom prst="rightArrow">
            <a:avLst/>
          </a:prstGeom>
          <a:solidFill>
            <a:srgbClr val="0093B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B7E2DE-FD04-534C-A1EE-0843477B8A0C}"/>
              </a:ext>
            </a:extLst>
          </p:cNvPr>
          <p:cNvSpPr txBox="1"/>
          <p:nvPr/>
        </p:nvSpPr>
        <p:spPr>
          <a:xfrm>
            <a:off x="5954752" y="2158800"/>
            <a:ext cx="3101251" cy="1569660"/>
          </a:xfrm>
          <a:prstGeom prst="rect">
            <a:avLst/>
          </a:prstGeom>
          <a:solidFill>
            <a:srgbClr val="0093B3">
              <a:alpha val="18000"/>
            </a:srgbClr>
          </a:solidFill>
          <a:ln w="28575">
            <a:solidFill>
              <a:srgbClr val="75222E"/>
            </a:solidFill>
          </a:ln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75222E"/>
                </a:solidFill>
              </a:rPr>
              <a:t>How do we fix these?</a:t>
            </a:r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FDC057A2-44FE-D947-A34D-F8311511F755}"/>
              </a:ext>
            </a:extLst>
          </p:cNvPr>
          <p:cNvSpPr/>
          <p:nvPr/>
        </p:nvSpPr>
        <p:spPr>
          <a:xfrm rot="12416768">
            <a:off x="3455094" y="1929407"/>
            <a:ext cx="2548294" cy="330820"/>
          </a:xfrm>
          <a:prstGeom prst="rightArrow">
            <a:avLst/>
          </a:prstGeom>
          <a:solidFill>
            <a:srgbClr val="75222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66C090AF-958D-D94A-9C95-8D2A08FE9D9C}"/>
              </a:ext>
            </a:extLst>
          </p:cNvPr>
          <p:cNvSpPr/>
          <p:nvPr/>
        </p:nvSpPr>
        <p:spPr>
          <a:xfrm rot="9364777">
            <a:off x="3087646" y="3721523"/>
            <a:ext cx="2835376" cy="330820"/>
          </a:xfrm>
          <a:prstGeom prst="rightArrow">
            <a:avLst/>
          </a:prstGeom>
          <a:solidFill>
            <a:srgbClr val="75222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AD3CE52-9804-4A4E-AF07-F85EB0D21D12}"/>
              </a:ext>
            </a:extLst>
          </p:cNvPr>
          <p:cNvSpPr txBox="1"/>
          <p:nvPr/>
        </p:nvSpPr>
        <p:spPr>
          <a:xfrm>
            <a:off x="5802350" y="1097724"/>
            <a:ext cx="1590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0093B3"/>
                </a:solidFill>
              </a:rPr>
              <a:t>true negative </a:t>
            </a:r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id="{4F2B2F1E-5C35-754D-990E-C3F2FD3019BD}"/>
              </a:ext>
            </a:extLst>
          </p:cNvPr>
          <p:cNvSpPr/>
          <p:nvPr/>
        </p:nvSpPr>
        <p:spPr>
          <a:xfrm rot="8112890" flipH="1">
            <a:off x="6855388" y="736317"/>
            <a:ext cx="332483" cy="330820"/>
          </a:xfrm>
          <a:prstGeom prst="rightArrow">
            <a:avLst>
              <a:gd name="adj1" fmla="val 50000"/>
              <a:gd name="adj2" fmla="val 50104"/>
            </a:avLst>
          </a:prstGeom>
          <a:solidFill>
            <a:srgbClr val="0093B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16C8B405-F706-1440-B1C0-D06BDDC72F9E}"/>
              </a:ext>
            </a:extLst>
          </p:cNvPr>
          <p:cNvSpPr/>
          <p:nvPr/>
        </p:nvSpPr>
        <p:spPr>
          <a:xfrm rot="8112890">
            <a:off x="5837867" y="1530444"/>
            <a:ext cx="385769" cy="330820"/>
          </a:xfrm>
          <a:prstGeom prst="rightArrow">
            <a:avLst>
              <a:gd name="adj1" fmla="val 50000"/>
              <a:gd name="adj2" fmla="val 50104"/>
            </a:avLst>
          </a:prstGeom>
          <a:solidFill>
            <a:srgbClr val="0093B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ight Arrow 27">
            <a:extLst>
              <a:ext uri="{FF2B5EF4-FFF2-40B4-BE49-F238E27FC236}">
                <a16:creationId xmlns:a16="http://schemas.microsoft.com/office/drawing/2014/main" id="{00475F8F-21DF-B34D-B64D-C51C65DB8989}"/>
              </a:ext>
            </a:extLst>
          </p:cNvPr>
          <p:cNvSpPr/>
          <p:nvPr/>
        </p:nvSpPr>
        <p:spPr>
          <a:xfrm rot="2235903" flipH="1">
            <a:off x="5833859" y="682539"/>
            <a:ext cx="332483" cy="330820"/>
          </a:xfrm>
          <a:prstGeom prst="rightArrow">
            <a:avLst>
              <a:gd name="adj1" fmla="val 50000"/>
              <a:gd name="adj2" fmla="val 50104"/>
            </a:avLst>
          </a:prstGeom>
          <a:solidFill>
            <a:srgbClr val="0093B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ight Arrow 28">
            <a:extLst>
              <a:ext uri="{FF2B5EF4-FFF2-40B4-BE49-F238E27FC236}">
                <a16:creationId xmlns:a16="http://schemas.microsoft.com/office/drawing/2014/main" id="{A5A7605F-A04D-6640-AFC7-589D4D724DDE}"/>
              </a:ext>
            </a:extLst>
          </p:cNvPr>
          <p:cNvSpPr/>
          <p:nvPr/>
        </p:nvSpPr>
        <p:spPr>
          <a:xfrm rot="2235903">
            <a:off x="6798018" y="1513236"/>
            <a:ext cx="395626" cy="330820"/>
          </a:xfrm>
          <a:prstGeom prst="rightArrow">
            <a:avLst>
              <a:gd name="adj1" fmla="val 50000"/>
              <a:gd name="adj2" fmla="val 50104"/>
            </a:avLst>
          </a:prstGeom>
          <a:solidFill>
            <a:srgbClr val="0093B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7035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9218C-B2CF-3A42-831C-8F7B38EF8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Boosting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8BA0F61-C350-404E-A201-F6BAABD585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1587" y="887117"/>
            <a:ext cx="4331913" cy="336926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4D29142-C2AF-8449-8F63-FA96644F96A3}"/>
              </a:ext>
            </a:extLst>
          </p:cNvPr>
          <p:cNvSpPr txBox="1"/>
          <p:nvPr/>
        </p:nvSpPr>
        <p:spPr>
          <a:xfrm>
            <a:off x="534074" y="2421709"/>
            <a:ext cx="358572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“update weights of incorrectly classified images”</a:t>
            </a:r>
          </a:p>
        </p:txBody>
      </p:sp>
    </p:spTree>
    <p:extLst>
      <p:ext uri="{BB962C8B-B14F-4D97-AF65-F5344CB8AC3E}">
        <p14:creationId xmlns:p14="http://schemas.microsoft.com/office/powerpoint/2010/main" val="17199672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Hortonworks Presentation Template">
  <a:themeElements>
    <a:clrScheme name="Custom 58">
      <a:dk1>
        <a:sysClr val="windowText" lastClr="000000"/>
      </a:dk1>
      <a:lt1>
        <a:srgbClr val="1E1E1E"/>
      </a:lt1>
      <a:dk2>
        <a:srgbClr val="FFFFFF"/>
      </a:dk2>
      <a:lt2>
        <a:srgbClr val="FFC61E"/>
      </a:lt2>
      <a:accent1>
        <a:srgbClr val="3FAE2A"/>
      </a:accent1>
      <a:accent2>
        <a:srgbClr val="3DB5E6"/>
      </a:accent2>
      <a:accent3>
        <a:srgbClr val="44697D"/>
      </a:accent3>
      <a:accent4>
        <a:srgbClr val="DAD9D6"/>
      </a:accent4>
      <a:accent5>
        <a:srgbClr val="3B8640"/>
      </a:accent5>
      <a:accent6>
        <a:srgbClr val="FF700A"/>
      </a:accent6>
      <a:hlink>
        <a:srgbClr val="FFFFFF"/>
      </a:hlink>
      <a:folHlink>
        <a:srgbClr val="FFFFF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>
          <a:solidFill>
            <a:schemeClr val="accent1"/>
          </a:solidFill>
        </a:ln>
        <a:effectLst/>
      </a:spPr>
      <a:bodyPr lIns="182880" tIns="182880" rIns="182880" bIns="182880" rtlCol="0" anchor="ctr" anchorCtr="0">
        <a:noAutofit/>
      </a:bodyPr>
      <a:lstStyle>
        <a:defPPr algn="ctr">
          <a:lnSpc>
            <a:spcPct val="85000"/>
          </a:lnSpc>
          <a:spcBef>
            <a:spcPts val="600"/>
          </a:spcBef>
          <a:defRPr sz="2800" dirty="0" err="1" smtClean="0">
            <a:solidFill>
              <a:schemeClr val="tx2"/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28575">
          <a:solidFill>
            <a:schemeClr val="accent1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 vert="horz" wrap="none" lIns="0" tIns="0" rIns="0" bIns="0" rtlCol="0" anchor="ctr" anchorCtr="0">
        <a:spAutoFit/>
      </a:bodyPr>
      <a:lstStyle>
        <a:defPPr algn="ctr">
          <a:lnSpc>
            <a:spcPct val="85000"/>
          </a:lnSpc>
          <a:spcBef>
            <a:spcPts val="600"/>
          </a:spcBef>
          <a:defRPr sz="2800" dirty="0" err="1" smtClean="0"/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156ACC832CDE74E81E919FD64E759E4" ma:contentTypeVersion="7" ma:contentTypeDescription="Create a new document." ma:contentTypeScope="" ma:versionID="86d6b66e5c00cb3f5b25f34eb151e1dc">
  <xsd:schema xmlns:xsd="http://www.w3.org/2001/XMLSchema" xmlns:xs="http://www.w3.org/2001/XMLSchema" xmlns:p="http://schemas.microsoft.com/office/2006/metadata/properties" xmlns:ns2="4f817cff-8d3b-4fa6-b3b6-d086f70513b2" xmlns:ns3="b60f1910-8ab7-4be7-af29-071f9b584098" xmlns:ns4="bbd205e9-e33f-430d-9e03-3bc5c0ffa7ce" targetNamespace="http://schemas.microsoft.com/office/2006/metadata/properties" ma:root="true" ma:fieldsID="1bbc947151fbd9ea69e3e77238da54eb" ns2:_="" ns3:_="" ns4:_="">
    <xsd:import namespace="4f817cff-8d3b-4fa6-b3b6-d086f70513b2"/>
    <xsd:import namespace="b60f1910-8ab7-4be7-af29-071f9b584098"/>
    <xsd:import namespace="bbd205e9-e33f-430d-9e03-3bc5c0ffa7ce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3:SharingHintHash" minOccurs="0"/>
                <xsd:element ref="ns3:SharedWithDetails" minOccurs="0"/>
                <xsd:element ref="ns2:LastSharedByUser" minOccurs="0"/>
                <xsd:element ref="ns2:LastSharedByTime" minOccurs="0"/>
                <xsd:element ref="ns4:MediaServiceMetadata" minOccurs="0"/>
                <xsd:element ref="ns4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f817cff-8d3b-4fa6-b3b6-d086f70513b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LastSharedByUser" ma:index="11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2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60f1910-8ab7-4be7-af29-071f9b584098" elementFormDefault="qualified">
    <xsd:import namespace="http://schemas.microsoft.com/office/2006/documentManagement/types"/>
    <xsd:import namespace="http://schemas.microsoft.com/office/infopath/2007/PartnerControls"/>
    <xsd:element name="SharingHintHash" ma:index="9" nillable="true" ma:displayName="Sharing Hint Hash" ma:internalName="SharingHintHash" ma:readOnly="true">
      <xsd:simpleType>
        <xsd:restriction base="dms:Text"/>
      </xsd:simpleType>
    </xsd:element>
    <xsd:element name="SharedWithDetails" ma:index="10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bd205e9-e33f-430d-9e03-3bc5c0ffa7c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3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4" nillable="true" ma:displayName="MediaServiceFastMetadata" ma:description="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BCA87DF-B364-4737-9644-54B3F592DA03}">
  <ds:schemaRefs>
    <ds:schemaRef ds:uri="http://schemas.microsoft.com/office/infopath/2007/PartnerControls"/>
    <ds:schemaRef ds:uri="http://purl.org/dc/elements/1.1/"/>
    <ds:schemaRef ds:uri="http://schemas.microsoft.com/office/2006/documentManagement/types"/>
    <ds:schemaRef ds:uri="b60f1910-8ab7-4be7-af29-071f9b584098"/>
    <ds:schemaRef ds:uri="http://schemas.openxmlformats.org/package/2006/metadata/core-properties"/>
    <ds:schemaRef ds:uri="http://schemas.microsoft.com/office/2006/metadata/properties"/>
    <ds:schemaRef ds:uri="http://www.w3.org/XML/1998/namespace"/>
    <ds:schemaRef ds:uri="bbd205e9-e33f-430d-9e03-3bc5c0ffa7ce"/>
    <ds:schemaRef ds:uri="4f817cff-8d3b-4fa6-b3b6-d086f70513b2"/>
    <ds:schemaRef ds:uri="http://purl.org/dc/dcmitype/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BA537EB6-00EC-452E-BF45-3E2DB1CC922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f817cff-8d3b-4fa6-b3b6-d086f70513b2"/>
    <ds:schemaRef ds:uri="b60f1910-8ab7-4be7-af29-071f9b584098"/>
    <ds:schemaRef ds:uri="bbd205e9-e33f-430d-9e03-3bc5c0ffa7c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BAB5F73-86A5-4BDF-8004-957AD913761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5025</TotalTime>
  <Words>799</Words>
  <Application>Microsoft Macintosh PowerPoint</Application>
  <PresentationFormat>On-screen Show (16:9)</PresentationFormat>
  <Paragraphs>238</Paragraphs>
  <Slides>37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37</vt:i4>
      </vt:variant>
    </vt:vector>
  </HeadingPairs>
  <TitlesOfParts>
    <vt:vector size="45" baseType="lpstr">
      <vt:lpstr>Arial</vt:lpstr>
      <vt:lpstr>Avenir Black</vt:lpstr>
      <vt:lpstr>Avenir Roman</vt:lpstr>
      <vt:lpstr>Calibri</vt:lpstr>
      <vt:lpstr>Calibri Light</vt:lpstr>
      <vt:lpstr>Wingdings 2</vt:lpstr>
      <vt:lpstr>Office Theme</vt:lpstr>
      <vt:lpstr>Hortonworks Presentation Template</vt:lpstr>
      <vt:lpstr>Artificial Intelligence      Boosting w/out Code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Boosting</vt:lpstr>
      <vt:lpstr>Boosting</vt:lpstr>
      <vt:lpstr>DevOps Cycle</vt:lpstr>
      <vt:lpstr>Customer Problems</vt:lpstr>
      <vt:lpstr>Object Detection w/ Fast Feature Pyramids</vt:lpstr>
      <vt:lpstr>14 dense pages            https://eeexplore.ieee.org/xpl</vt:lpstr>
      <vt:lpstr>Pictographically Explained</vt:lpstr>
      <vt:lpstr>What is a digital image?</vt:lpstr>
      <vt:lpstr>Matrix of Pixels</vt:lpstr>
      <vt:lpstr>Channels Colors</vt:lpstr>
      <vt:lpstr>Channels Gradients</vt:lpstr>
      <vt:lpstr>Another Gradient Explanation</vt:lpstr>
      <vt:lpstr>Gradient Calculations</vt:lpstr>
      <vt:lpstr>Image Pyramids</vt:lpstr>
      <vt:lpstr>Edge Detection – remove neighbor color</vt:lpstr>
      <vt:lpstr>AdaBoost Ensemble Weighted Decision Trees</vt:lpstr>
      <vt:lpstr>AdaBoost Ensemble Weighted Decision Trees</vt:lpstr>
      <vt:lpstr>Non-Maximal Suppression</vt:lpstr>
      <vt:lpstr>Give me an ‘easy button’         </vt:lpstr>
      <vt:lpstr>Jupyter Notebook Proof-of-Concept</vt:lpstr>
      <vt:lpstr>Easy Button Dataiku Plug-In</vt:lpstr>
      <vt:lpstr>PowerPoint Presentation</vt:lpstr>
      <vt:lpstr>Questions?                   Me too.</vt:lpstr>
      <vt:lpstr>Convolution – kernel applied to pixels</vt:lpstr>
      <vt:lpstr>Common Kernels</vt:lpstr>
      <vt:lpstr>Color Space</vt:lpstr>
      <vt:lpstr>Histogram discretization | binning</vt:lpstr>
      <vt:lpstr>AdaBoost</vt:lpstr>
      <vt:lpstr>Terms &amp; Abbreviations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 Boosting w/out Code</dc:title>
  <dc:creator>William Hill</dc:creator>
  <cp:lastModifiedBy>William Hill</cp:lastModifiedBy>
  <cp:revision>214</cp:revision>
  <dcterms:created xsi:type="dcterms:W3CDTF">2019-02-25T19:12:34Z</dcterms:created>
  <dcterms:modified xsi:type="dcterms:W3CDTF">2019-03-07T01:18:04Z</dcterms:modified>
</cp:coreProperties>
</file>